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256" r:id="rId2"/>
    <p:sldId id="319" r:id="rId3"/>
    <p:sldId id="328" r:id="rId4"/>
    <p:sldId id="333" r:id="rId5"/>
    <p:sldId id="325" r:id="rId6"/>
    <p:sldId id="318" r:id="rId7"/>
    <p:sldId id="334" r:id="rId8"/>
    <p:sldId id="310" r:id="rId9"/>
    <p:sldId id="311" r:id="rId10"/>
    <p:sldId id="312" r:id="rId11"/>
    <p:sldId id="326" r:id="rId12"/>
    <p:sldId id="309" r:id="rId13"/>
    <p:sldId id="313" r:id="rId14"/>
    <p:sldId id="327" r:id="rId15"/>
    <p:sldId id="314" r:id="rId16"/>
    <p:sldId id="315" r:id="rId17"/>
    <p:sldId id="320" r:id="rId18"/>
    <p:sldId id="316" r:id="rId19"/>
    <p:sldId id="317" r:id="rId20"/>
    <p:sldId id="290" r:id="rId21"/>
    <p:sldId id="298" r:id="rId22"/>
    <p:sldId id="299" r:id="rId23"/>
    <p:sldId id="300" r:id="rId24"/>
    <p:sldId id="302" r:id="rId25"/>
    <p:sldId id="335" r:id="rId26"/>
    <p:sldId id="303" r:id="rId27"/>
    <p:sldId id="304" r:id="rId28"/>
    <p:sldId id="294" r:id="rId29"/>
    <p:sldId id="285" r:id="rId30"/>
    <p:sldId id="296" r:id="rId31"/>
    <p:sldId id="329" r:id="rId32"/>
    <p:sldId id="330" r:id="rId33"/>
    <p:sldId id="332" r:id="rId34"/>
    <p:sldId id="331" r:id="rId35"/>
    <p:sldId id="26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Shortcut%20to%20local%20disk%20C\Desktop\P\srinath%20presentation%20dec%202010\Desoutter%20RightWay%20for%201%20screw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Where are the savings coming from:</a:t>
            </a:r>
          </a:p>
        </c:rich>
      </c:tx>
      <c:layout>
        <c:manualLayout>
          <c:xMode val="edge"/>
          <c:yMode val="edge"/>
          <c:x val="0.2516894529974798"/>
          <c:y val="1.8518609449988115E-2"/>
        </c:manualLayout>
      </c:layout>
      <c:spPr>
        <a:noFill/>
        <a:ln w="25400">
          <a:noFill/>
        </a:ln>
      </c:spPr>
    </c:title>
    <c:view3D>
      <c:rotX val="30"/>
      <c:rotY val="180"/>
      <c:perspective val="30"/>
    </c:view3D>
    <c:plotArea>
      <c:layout>
        <c:manualLayout>
          <c:layoutTarget val="inner"/>
          <c:xMode val="edge"/>
          <c:yMode val="edge"/>
          <c:x val="0.22476340694006391"/>
          <c:y val="0.26054293504957832"/>
          <c:w val="0.45977917981072552"/>
          <c:h val="0.5481943835725237"/>
        </c:manualLayout>
      </c:layout>
      <c:pie3DChart>
        <c:varyColors val="1"/>
        <c:ser>
          <c:idx val="0"/>
          <c:order val="0"/>
          <c:explosion val="5"/>
          <c:dPt>
            <c:idx val="2"/>
            <c:explosion val="19"/>
          </c:dPt>
          <c:dLbls>
            <c:dLbl>
              <c:idx val="0"/>
              <c:layout>
                <c:manualLayout>
                  <c:x val="0.13691808247931919"/>
                  <c:y val="-0.10819517589005133"/>
                </c:manualLayout>
              </c:layout>
              <c:dLblPos val="bestFit"/>
              <c:showCatName val="1"/>
              <c:showPercent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6.7218573285592803E-2"/>
                  <c:y val="8.4103721071676366E-2"/>
                </c:manualLayout>
              </c:layout>
              <c:dLblPos val="bestFit"/>
              <c:showCatName val="1"/>
              <c:showPercent val="1"/>
            </c:dLbl>
            <c:dLbl>
              <c:idx val="3"/>
              <c:delete val="1"/>
            </c:dLbl>
            <c:dLbl>
              <c:idx val="4"/>
              <c:layout>
                <c:manualLayout>
                  <c:x val="7.5450078018841835E-2"/>
                  <c:y val="-0.15152136047500409"/>
                </c:manualLayout>
              </c:layout>
              <c:dLblPos val="bestFit"/>
              <c:showCatName val="1"/>
              <c:showPercent val="1"/>
            </c:dLbl>
            <c:dLbl>
              <c:idx val="5"/>
              <c:delete val="1"/>
            </c:dLbl>
            <c:dLbl>
              <c:idx val="6"/>
              <c:layout>
                <c:manualLayout>
                  <c:x val="0.12647806192738634"/>
                  <c:y val="-1.3408777709427911E-2"/>
                </c:manualLayout>
              </c:layout>
              <c:dLblPos val="bestFit"/>
              <c:showCatName val="1"/>
              <c:showPercent val="1"/>
            </c:dLbl>
            <c:dLbl>
              <c:idx val="7"/>
              <c:delete val="1"/>
            </c:dLbl>
            <c:dLbl>
              <c:idx val="8"/>
              <c:layout>
                <c:manualLayout>
                  <c:x val="1.6836168262812142E-2"/>
                  <c:y val="0.11561899294419686"/>
                </c:manualLayout>
              </c:layout>
              <c:dLblPos val="bestFit"/>
              <c:showCatName val="1"/>
              <c:showPercent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6.8965585479126082E-2"/>
                  <c:y val="8.6838620511179548E-2"/>
                </c:manualLayout>
              </c:layout>
              <c:dLblPos val="bestFit"/>
              <c:showCatName val="1"/>
              <c:showPercent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'3-Show to Customer'!$E$7:$E$17</c:f>
              <c:strCache>
                <c:ptCount val="11"/>
                <c:pt idx="0">
                  <c:v>Saving costs on ENERGY</c:v>
                </c:pt>
                <c:pt idx="2">
                  <c:v>Saving cost on PRODUCTIVITY</c:v>
                </c:pt>
                <c:pt idx="4">
                  <c:v>Saving cost on CALIBRATION</c:v>
                </c:pt>
                <c:pt idx="6">
                  <c:v>Saving cost on MAINTENANCE &amp; SPARES</c:v>
                </c:pt>
                <c:pt idx="8">
                  <c:v>Saving costs on QUALITY</c:v>
                </c:pt>
                <c:pt idx="10">
                  <c:v>Saving costs on ERGONOMY</c:v>
                </c:pt>
              </c:strCache>
            </c:strRef>
          </c:cat>
          <c:val>
            <c:numRef>
              <c:f>'3-Show to Customer'!$F$7:$F$17</c:f>
              <c:numCache>
                <c:formatCode>General</c:formatCode>
                <c:ptCount val="11"/>
                <c:pt idx="0" formatCode="#,##0">
                  <c:v>28062.3</c:v>
                </c:pt>
                <c:pt idx="2" formatCode="#,##0">
                  <c:v>21874.999999999982</c:v>
                </c:pt>
                <c:pt idx="4" formatCode="#,##0">
                  <c:v>4462.5</c:v>
                </c:pt>
                <c:pt idx="6" formatCode="#,##0">
                  <c:v>6702.5</c:v>
                </c:pt>
                <c:pt idx="8" formatCode="#,##0">
                  <c:v>9849.99999999996</c:v>
                </c:pt>
                <c:pt idx="10" formatCode="#,##0">
                  <c:v>2800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B6B40-C61F-48CC-BD0F-44D60DE4FBC0}" type="datetimeFigureOut">
              <a:rPr lang="en-US" smtClean="0"/>
              <a:pPr/>
              <a:t>9/8/2020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DD44F-8C9B-4C35-A588-9892A8754C3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D44F-8C9B-4C35-A588-9892A8754C37}" type="slidenum">
              <a:rPr lang="en-IN" smtClean="0"/>
              <a:pPr/>
              <a:t>1</a:t>
            </a:fld>
            <a:endParaRPr lang="en-I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D44F-8C9B-4C35-A588-9892A8754C37}" type="slidenum">
              <a:rPr lang="en-IN" smtClean="0"/>
              <a:pPr/>
              <a:t>13</a:t>
            </a:fld>
            <a:endParaRPr lang="en-I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D44F-8C9B-4C35-A588-9892A8754C37}" type="slidenum">
              <a:rPr lang="en-IN" smtClean="0"/>
              <a:pPr/>
              <a:t>14</a:t>
            </a:fld>
            <a:endParaRPr lang="en-I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IP : Ingress Protection against solids &amp; liquids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2465" fontAlgn="base">
              <a:spcBef>
                <a:spcPct val="0"/>
              </a:spcBef>
              <a:spcAft>
                <a:spcPct val="0"/>
              </a:spcAft>
              <a:defRPr/>
            </a:pPr>
            <a:fld id="{69C3BA65-5702-419E-B6DE-23EA4ACF97D9}" type="slidenum">
              <a:rPr lang="en-US" smtClean="0">
                <a:solidFill>
                  <a:prstClr val="black"/>
                </a:solidFill>
                <a:latin typeface="Arial" charset="0"/>
                <a:ea typeface="ＭＳ Ｐゴシック" pitchFamily="50" charset="-128"/>
              </a:rPr>
              <a:pPr defTabSz="432465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3510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D44F-8C9B-4C35-A588-9892A8754C37}" type="slidenum">
              <a:rPr lang="en-IN" smtClean="0"/>
              <a:pPr/>
              <a:t>30</a:t>
            </a:fld>
            <a:endParaRPr lang="en-I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D44F-8C9B-4C35-A588-9892A8754C37}" type="slidenum">
              <a:rPr lang="en-IN" smtClean="0"/>
              <a:pPr/>
              <a:t>2</a:t>
            </a:fld>
            <a:endParaRPr lang="en-I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D44F-8C9B-4C35-A588-9892A8754C37}" type="slidenum">
              <a:rPr lang="en-IN" smtClean="0"/>
              <a:pPr/>
              <a:t>3</a:t>
            </a:fld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D44F-8C9B-4C35-A588-9892A8754C37}" type="slidenum">
              <a:rPr lang="en-IN" smtClean="0"/>
              <a:pPr/>
              <a:t>5</a:t>
            </a:fld>
            <a:endParaRPr lang="en-I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D44F-8C9B-4C35-A588-9892A8754C37}" type="slidenum">
              <a:rPr lang="en-IN" smtClean="0"/>
              <a:pPr/>
              <a:t>8</a:t>
            </a:fld>
            <a:endParaRPr lang="en-I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D44F-8C9B-4C35-A588-9892A8754C37}" type="slidenum">
              <a:rPr lang="en-IN" smtClean="0"/>
              <a:pPr/>
              <a:t>9</a:t>
            </a:fld>
            <a:endParaRPr lang="en-I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D44F-8C9B-4C35-A588-9892A8754C37}" type="slidenum">
              <a:rPr lang="en-IN" smtClean="0"/>
              <a:pPr/>
              <a:t>10</a:t>
            </a:fld>
            <a:endParaRPr lang="en-I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D44F-8C9B-4C35-A588-9892A8754C37}" type="slidenum">
              <a:rPr lang="en-IN" smtClean="0"/>
              <a:pPr/>
              <a:t>11</a:t>
            </a:fld>
            <a:endParaRPr lang="en-I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D44F-8C9B-4C35-A588-9892A8754C37}" type="slidenum">
              <a:rPr lang="en-IN" smtClean="0"/>
              <a:pPr/>
              <a:t>12</a:t>
            </a:fld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hit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73391" y="951519"/>
            <a:ext cx="822964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103646" y="6496674"/>
            <a:ext cx="715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9EF3A1C-1629-3E46-BF49-CF6CF77C2DEC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04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hyperlink" Target="http://www.stanleyassembly.com/documents/en/arms.pdf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5.png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5.png"/><Relationship Id="rId4" Type="http://schemas.openxmlformats.org/officeDocument/2006/relationships/image" Target="../media/image59.jpeg"/><Relationship Id="rId9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8.png"/><Relationship Id="rId7" Type="http://schemas.openxmlformats.org/officeDocument/2006/relationships/image" Target="../media/image68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32.jpeg"/><Relationship Id="rId10" Type="http://schemas.openxmlformats.org/officeDocument/2006/relationships/image" Target="../media/image5.png"/><Relationship Id="rId4" Type="http://schemas.openxmlformats.org/officeDocument/2006/relationships/image" Target="../media/image66.jpeg"/><Relationship Id="rId9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13" Type="http://schemas.openxmlformats.org/officeDocument/2006/relationships/image" Target="../media/image90.emf"/><Relationship Id="rId18" Type="http://schemas.openxmlformats.org/officeDocument/2006/relationships/image" Target="../media/image95.png"/><Relationship Id="rId3" Type="http://schemas.openxmlformats.org/officeDocument/2006/relationships/image" Target="../media/image81.jpeg"/><Relationship Id="rId7" Type="http://schemas.openxmlformats.org/officeDocument/2006/relationships/image" Target="../media/image84.jpeg"/><Relationship Id="rId12" Type="http://schemas.openxmlformats.org/officeDocument/2006/relationships/image" Target="../media/image89.emf"/><Relationship Id="rId17" Type="http://schemas.openxmlformats.org/officeDocument/2006/relationships/image" Target="../media/image94.jpeg"/><Relationship Id="rId2" Type="http://schemas.openxmlformats.org/officeDocument/2006/relationships/image" Target="../media/image80.png"/><Relationship Id="rId16" Type="http://schemas.openxmlformats.org/officeDocument/2006/relationships/image" Target="../media/image9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11" Type="http://schemas.openxmlformats.org/officeDocument/2006/relationships/image" Target="../media/image88.emf"/><Relationship Id="rId5" Type="http://schemas.openxmlformats.org/officeDocument/2006/relationships/image" Target="../media/image82.emf"/><Relationship Id="rId15" Type="http://schemas.openxmlformats.org/officeDocument/2006/relationships/image" Target="../media/image92.jpeg"/><Relationship Id="rId10" Type="http://schemas.openxmlformats.org/officeDocument/2006/relationships/image" Target="../media/image87.emf"/><Relationship Id="rId4" Type="http://schemas.openxmlformats.org/officeDocument/2006/relationships/image" Target="../media/image5.png"/><Relationship Id="rId9" Type="http://schemas.openxmlformats.org/officeDocument/2006/relationships/image" Target="../media/image86.jpeg"/><Relationship Id="rId14" Type="http://schemas.openxmlformats.org/officeDocument/2006/relationships/image" Target="../media/image9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5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57200"/>
            <a:ext cx="8915400" cy="1219200"/>
          </a:xfrm>
        </p:spPr>
        <p:txBody>
          <a:bodyPr>
            <a:normAutofit/>
          </a:bodyPr>
          <a:lstStyle/>
          <a:p>
            <a:pPr algn="ctr"/>
            <a:r>
              <a:rPr lang="en-IN" sz="5400" dirty="0" smtClean="0">
                <a:solidFill>
                  <a:schemeClr val="bg2">
                    <a:lumMod val="50000"/>
                  </a:schemeClr>
                </a:solidFill>
              </a:rPr>
              <a:t>    PACE</a:t>
            </a:r>
            <a:r>
              <a:rPr lang="en-IN" dirty="0" smtClean="0">
                <a:solidFill>
                  <a:schemeClr val="bg2">
                    <a:lumMod val="50000"/>
                  </a:schemeClr>
                </a:solidFill>
              </a:rPr>
              <a:t> ASSEMBLY TOOLS</a:t>
            </a:r>
            <a:endParaRPr lang="en-IN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6082" name="Picture 2" descr="Image result for clipart welcome"/>
          <p:cNvPicPr>
            <a:picLocks noChangeAspect="1" noChangeArrowheads="1"/>
          </p:cNvPicPr>
          <p:nvPr/>
        </p:nvPicPr>
        <p:blipFill>
          <a:blip r:embed="rId3"/>
          <a:srcRect t="4124" r="-1992" b="13402"/>
          <a:stretch>
            <a:fillRect/>
          </a:stretch>
        </p:blipFill>
        <p:spPr bwMode="auto">
          <a:xfrm>
            <a:off x="1524000" y="1447800"/>
            <a:ext cx="6583680" cy="2438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" y="4800600"/>
            <a:ext cx="8382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INTO THE FIELD OF  CONSULTANCY SERVICES , ASSEMBLY TOOLS  SOLUTION AND COST MANAGEMANET</a:t>
            </a:r>
            <a:endParaRPr lang="en-US" dirty="0"/>
          </a:p>
        </p:txBody>
      </p:sp>
      <p:sp>
        <p:nvSpPr>
          <p:cNvPr id="3" name="AutoShape 2" descr="Image result for Image of consult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Image result for clipart welcome"/>
          <p:cNvPicPr>
            <a:picLocks noChangeAspect="1" noChangeArrowheads="1"/>
          </p:cNvPicPr>
          <p:nvPr/>
        </p:nvPicPr>
        <p:blipFill>
          <a:blip r:embed="rId3"/>
          <a:srcRect t="4124" r="-1992" b="13402"/>
          <a:stretch>
            <a:fillRect/>
          </a:stretch>
        </p:blipFill>
        <p:spPr bwMode="auto">
          <a:xfrm>
            <a:off x="1828800" y="1828800"/>
            <a:ext cx="6659880" cy="2466622"/>
          </a:xfrm>
          <a:prstGeom prst="rect">
            <a:avLst/>
          </a:prstGeom>
          <a:noFill/>
        </p:spPr>
      </p:pic>
      <p:pic>
        <p:nvPicPr>
          <p:cNvPr id="46084" name="Picture 4" descr="Image result for Image of consulta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2593975" cy="1617296"/>
          </a:xfrm>
          <a:prstGeom prst="rect">
            <a:avLst/>
          </a:prstGeom>
          <a:noFill/>
        </p:spPr>
      </p:pic>
      <p:pic>
        <p:nvPicPr>
          <p:cNvPr id="10" name="Picture 9" descr="PAT_Logo_Final-0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600" y="152400"/>
            <a:ext cx="10668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152400"/>
            <a:ext cx="6781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/>
              <a:t>ROI AND LIFE CYCLE COST ARE THE TWO MOST IMPORTANT PART OF LCA</a:t>
            </a:r>
            <a:endParaRPr lang="en-US" sz="2000" b="1" dirty="0"/>
          </a:p>
        </p:txBody>
      </p:sp>
      <p:pic>
        <p:nvPicPr>
          <p:cNvPr id="11" name="Picture 10" descr="PAT_Logo_Final-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ight Arrow 5"/>
          <p:cNvSpPr/>
          <p:nvPr/>
        </p:nvSpPr>
        <p:spPr>
          <a:xfrm>
            <a:off x="304800" y="2743200"/>
            <a:ext cx="2133600" cy="167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Cost Management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14600" y="1219205"/>
          <a:ext cx="5486399" cy="4571994"/>
        </p:xfrm>
        <a:graphic>
          <a:graphicData uri="http://schemas.openxmlformats.org/drawingml/2006/table">
            <a:tbl>
              <a:tblPr/>
              <a:tblGrid>
                <a:gridCol w="622690"/>
                <a:gridCol w="3147107"/>
                <a:gridCol w="807813"/>
                <a:gridCol w="908789"/>
              </a:tblGrid>
              <a:tr h="21771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 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Savings heads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 period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Saving cost on Energy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Inr/Year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Saving cost on Productivity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Saving cost on Calibration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Saving cost on Maintenance and spares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Saving cost on Quality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Saving costs on Ergonomy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Yearly savings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69290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Project life time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10Years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solution Investment costs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430000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savings on Project life time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262898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Payback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 2 reduction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Tons/year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Reduction of in percentage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Savings ( 1 Co 2 Ton at cost of 20 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EUR/Year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152400"/>
            <a:ext cx="6781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Scope of our consultancy services for assembly tooling and solution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381000" y="1371600"/>
            <a:ext cx="84582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/>
              <a:t>WTL ( Line study ).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/>
              <a:t>Joints study.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/>
              <a:t>Production process study.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/>
              <a:t>Conveyor speed study.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/>
              <a:t>Analysis of different model of product and line balancing activity.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/>
              <a:t>Analysis of PERQ factor of every application and the solution to that.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/>
              <a:t>Select correct tool and solution based on PERQ factor.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/>
              <a:t>Cycle time study and determine MTTR and MTBF.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/>
              <a:t>Communization of tool / solution and optimization.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/>
              <a:t>Best possible ROI factor analysis.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/>
              <a:t>Life cycle cost analysis based on future PPC planning.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/>
              <a:t>Find out best QA process suitable with TACT time.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/>
              <a:t>Defining process of using tools/solution. Dos and </a:t>
            </a:r>
            <a:r>
              <a:rPr lang="en-US" b="1" dirty="0" err="1" smtClean="0"/>
              <a:t>Dont’s</a:t>
            </a:r>
            <a:endParaRPr lang="en-US" b="1" dirty="0" smtClean="0"/>
          </a:p>
          <a:p>
            <a:pPr algn="just">
              <a:buFont typeface="Arial" pitchFamily="34" charset="0"/>
              <a:buChar char="•"/>
            </a:pPr>
            <a:r>
              <a:rPr lang="en-US" b="1" dirty="0" smtClean="0"/>
              <a:t>Complete selection of tools and solution to be needed.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/>
              <a:t>Defining tools maintenance cycle and the process.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/>
              <a:t>Propose for CPC service to management.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124200" y="6019800"/>
            <a:ext cx="2133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 &amp; C apply</a:t>
            </a:r>
            <a:endParaRPr lang="en-US" dirty="0"/>
          </a:p>
        </p:txBody>
      </p:sp>
      <p:pic>
        <p:nvPicPr>
          <p:cNvPr id="7" name="Picture 6" descr="PAT_Logo_Final-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685800"/>
            <a:ext cx="640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/>
              <a:t>ROI AND LIFE CYCLE COST ARE THE TWO MOST IMPORTANT PART OF LCA</a:t>
            </a:r>
            <a:endParaRPr lang="en-US" sz="20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143000" y="1524000"/>
          <a:ext cx="7391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 descr="PAT_Logo_Final-0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ight Arrow 6"/>
          <p:cNvSpPr/>
          <p:nvPr/>
        </p:nvSpPr>
        <p:spPr>
          <a:xfrm>
            <a:off x="381000" y="3124200"/>
            <a:ext cx="22860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Cost Management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57200"/>
            <a:ext cx="8915400" cy="1219200"/>
          </a:xfrm>
        </p:spPr>
        <p:txBody>
          <a:bodyPr>
            <a:normAutofit/>
          </a:bodyPr>
          <a:lstStyle/>
          <a:p>
            <a:pPr algn="ctr"/>
            <a:r>
              <a:rPr lang="en-IN" sz="5400" dirty="0" smtClean="0">
                <a:solidFill>
                  <a:schemeClr val="bg2">
                    <a:lumMod val="50000"/>
                  </a:schemeClr>
                </a:solidFill>
              </a:rPr>
              <a:t>    PACE</a:t>
            </a:r>
            <a:r>
              <a:rPr lang="en-IN" dirty="0" smtClean="0">
                <a:solidFill>
                  <a:schemeClr val="bg2">
                    <a:lumMod val="50000"/>
                  </a:schemeClr>
                </a:solidFill>
              </a:rPr>
              <a:t> ASSEMBLY TOOLS</a:t>
            </a:r>
            <a:endParaRPr lang="en-IN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436" name="AutoShape 4" descr="Image result for Image of Univer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Image result for Image of Univer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2" name="Picture 2" descr="Image result for equation c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2252" y="3276600"/>
            <a:ext cx="5399148" cy="22669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0" y="2590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   </a:t>
            </a:r>
            <a:r>
              <a:rPr lang="en-IN" sz="2000" b="1" dirty="0" smtClean="0"/>
              <a:t>PERQ + CPC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2590800"/>
            <a:ext cx="234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TPM + LCA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0" y="1600200"/>
            <a:ext cx="6400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CONSULTANCY SERVICE IN ASSEMBLY TOOLING AND SOLUTION</a:t>
            </a:r>
            <a:endParaRPr lang="en-US" b="1" dirty="0"/>
          </a:p>
        </p:txBody>
      </p:sp>
      <p:pic>
        <p:nvPicPr>
          <p:cNvPr id="28674" name="Picture 2" descr="Image result for Image of  we d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114800"/>
            <a:ext cx="1778000" cy="1333500"/>
          </a:xfrm>
          <a:prstGeom prst="rect">
            <a:avLst/>
          </a:prstGeom>
          <a:noFill/>
        </p:spPr>
      </p:pic>
      <p:pic>
        <p:nvPicPr>
          <p:cNvPr id="12" name="Picture 6" descr="Image result for symbol of calling"/>
          <p:cNvPicPr>
            <a:picLocks noChangeAspect="1" noChangeArrowheads="1"/>
          </p:cNvPicPr>
          <p:nvPr/>
        </p:nvPicPr>
        <p:blipFill>
          <a:blip r:embed="rId5"/>
          <a:srcRect b="14327"/>
          <a:stretch>
            <a:fillRect/>
          </a:stretch>
        </p:blipFill>
        <p:spPr bwMode="auto">
          <a:xfrm>
            <a:off x="152400" y="2819400"/>
            <a:ext cx="1409529" cy="975355"/>
          </a:xfrm>
          <a:prstGeom prst="rect">
            <a:avLst/>
          </a:prstGeom>
          <a:noFill/>
        </p:spPr>
      </p:pic>
      <p:pic>
        <p:nvPicPr>
          <p:cNvPr id="14" name="Picture 13" descr="PAT_Logo_Final-0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57200"/>
            <a:ext cx="8915400" cy="1219200"/>
          </a:xfrm>
        </p:spPr>
        <p:txBody>
          <a:bodyPr>
            <a:normAutofit/>
          </a:bodyPr>
          <a:lstStyle/>
          <a:p>
            <a:pPr algn="ctr"/>
            <a:r>
              <a:rPr lang="en-IN" sz="5400" dirty="0" smtClean="0">
                <a:solidFill>
                  <a:schemeClr val="bg2">
                    <a:lumMod val="50000"/>
                  </a:schemeClr>
                </a:solidFill>
              </a:rPr>
              <a:t>    PACE</a:t>
            </a:r>
            <a:r>
              <a:rPr lang="en-IN" dirty="0" smtClean="0">
                <a:solidFill>
                  <a:schemeClr val="bg2">
                    <a:lumMod val="50000"/>
                  </a:schemeClr>
                </a:solidFill>
              </a:rPr>
              <a:t> ASSEMBLY TOOLS</a:t>
            </a:r>
            <a:endParaRPr lang="en-IN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436" name="AutoShape 4" descr="Image result for Image of Univer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Image result for Image of Univer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600200"/>
            <a:ext cx="6400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CONSULTANCY SERVICE  AND TRAINING ON SKILL DEVELOPMENT</a:t>
            </a:r>
            <a:endParaRPr lang="en-US" b="1" dirty="0"/>
          </a:p>
        </p:txBody>
      </p:sp>
      <p:pic>
        <p:nvPicPr>
          <p:cNvPr id="2050" name="Picture 2" descr="Image result for Image of skill develop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999" y="2743200"/>
            <a:ext cx="4413563" cy="2971800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381000" y="3733800"/>
            <a:ext cx="18288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DO</a:t>
            </a:r>
            <a:endParaRPr lang="en-US" dirty="0"/>
          </a:p>
        </p:txBody>
      </p:sp>
      <p:pic>
        <p:nvPicPr>
          <p:cNvPr id="10" name="Picture 9" descr="PAT_Logo_Final-0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2895600" y="6019800"/>
            <a:ext cx="419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SKILL OPTIMIZATION 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304800"/>
            <a:ext cx="4114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SOLUTION OF TIGHTENING WITH AUTOMATION</a:t>
            </a:r>
            <a:endParaRPr lang="en-US" b="1" dirty="0"/>
          </a:p>
        </p:txBody>
      </p:sp>
      <p:pic>
        <p:nvPicPr>
          <p:cNvPr id="9" name="Picture 10" descr="image0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447800"/>
            <a:ext cx="1589848" cy="170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user\Desktop\Shree Engineering Nasik PAT AL projdects\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72400" y="1524000"/>
            <a:ext cx="137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15200" y="30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14800" y="1371600"/>
            <a:ext cx="1451919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3733800"/>
            <a:ext cx="1696780" cy="132984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 descr="http://www.stanleyassembly.com/images/en-US/Articulatingarms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3265551"/>
            <a:ext cx="1676400" cy="263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ject 4"/>
          <p:cNvSpPr/>
          <p:nvPr/>
        </p:nvSpPr>
        <p:spPr>
          <a:xfrm>
            <a:off x="4114800" y="5257800"/>
            <a:ext cx="1674045" cy="13146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val 17"/>
          <p:cNvSpPr/>
          <p:nvPr/>
        </p:nvSpPr>
        <p:spPr>
          <a:xfrm>
            <a:off x="3886200" y="3124200"/>
            <a:ext cx="213360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/>
                </a:solidFill>
              </a:rPr>
              <a:t>SOLUTION OF TIGHTENING WITH AUTOMATION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/>
          </a:p>
        </p:txBody>
      </p:sp>
      <p:sp>
        <p:nvSpPr>
          <p:cNvPr id="25" name="Oval 24"/>
          <p:cNvSpPr/>
          <p:nvPr/>
        </p:nvSpPr>
        <p:spPr>
          <a:xfrm>
            <a:off x="6934200" y="5181600"/>
            <a:ext cx="1219200" cy="129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9250357">
            <a:off x="3024325" y="4708191"/>
            <a:ext cx="1209915" cy="2979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3004610">
            <a:off x="5687180" y="4686296"/>
            <a:ext cx="1342711" cy="2979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057400" y="5181600"/>
            <a:ext cx="1219200" cy="129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705600" y="1143000"/>
            <a:ext cx="1219200" cy="129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209800" y="1219200"/>
            <a:ext cx="1219200" cy="129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8037435">
            <a:off x="5731327" y="2680774"/>
            <a:ext cx="1342711" cy="2979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2807401">
            <a:off x="3015629" y="2791919"/>
            <a:ext cx="1168259" cy="2979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16764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 smtClean="0"/>
              <a:t>Productivity</a:t>
            </a:r>
            <a:endParaRPr lang="en-US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0" y="1600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 smtClean="0"/>
              <a:t>Reliability</a:t>
            </a:r>
            <a:endParaRPr lang="en-US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133600" y="57150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 err="1" smtClean="0"/>
              <a:t>Ergonomy</a:t>
            </a:r>
            <a:endParaRPr lang="en-US" sz="1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162800" y="57150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 smtClean="0"/>
              <a:t>Quality</a:t>
            </a:r>
            <a:endParaRPr lang="en-US" sz="1400" b="1" dirty="0"/>
          </a:p>
        </p:txBody>
      </p:sp>
      <p:pic>
        <p:nvPicPr>
          <p:cNvPr id="24" name="Picture 23" descr="PAT_Logo_Final-0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 descr="Image result for Image of big data coll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724400"/>
            <a:ext cx="3581400" cy="1253490"/>
          </a:xfrm>
          <a:prstGeom prst="rect">
            <a:avLst/>
          </a:prstGeom>
          <a:noFill/>
        </p:spPr>
      </p:pic>
      <p:pic>
        <p:nvPicPr>
          <p:cNvPr id="56324" name="Picture 4" descr="Image result for Image of big data collection"/>
          <p:cNvPicPr>
            <a:picLocks noChangeAspect="1" noChangeArrowheads="1"/>
          </p:cNvPicPr>
          <p:nvPr/>
        </p:nvPicPr>
        <p:blipFill>
          <a:blip r:embed="rId3" cstate="print"/>
          <a:srcRect b="11111"/>
          <a:stretch>
            <a:fillRect/>
          </a:stretch>
        </p:blipFill>
        <p:spPr bwMode="auto">
          <a:xfrm>
            <a:off x="5944826" y="1981200"/>
            <a:ext cx="2894374" cy="2362200"/>
          </a:xfrm>
          <a:prstGeom prst="rect">
            <a:avLst/>
          </a:prstGeom>
          <a:noFill/>
        </p:spPr>
      </p:pic>
      <p:pic>
        <p:nvPicPr>
          <p:cNvPr id="16" name="Picture 2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828800"/>
            <a:ext cx="2819400" cy="283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Image result for What do you mean LCA in automobile assembly line ?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9812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Image result for Image of travel for 4.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152400"/>
            <a:ext cx="6858000" cy="1461641"/>
          </a:xfrm>
          <a:prstGeom prst="rect">
            <a:avLst/>
          </a:prstGeom>
          <a:noFill/>
        </p:spPr>
      </p:pic>
      <p:pic>
        <p:nvPicPr>
          <p:cNvPr id="8" name="Picture 7" descr="PAT_Logo_Final-0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450883" y="201082"/>
            <a:ext cx="8229600" cy="71331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 algn="l"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 Expert                     Controller- </a:t>
            </a:r>
          </a:p>
          <a:p>
            <a:pPr lvl="0" algn="l">
              <a:defRPr/>
            </a:pPr>
            <a:endParaRPr lang="en-US" sz="2800" dirty="0" smtClean="0">
              <a:solidFill>
                <a:srgbClr val="000000"/>
              </a:solidFill>
            </a:endParaRPr>
          </a:p>
          <a:p>
            <a:pPr lvl="0" algn="l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Configuration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1008AC8-94FC-4F12-A80E-ADDC13219FA7}"/>
              </a:ext>
            </a:extLst>
          </p:cNvPr>
          <p:cNvSpPr txBox="1"/>
          <p:nvPr/>
        </p:nvSpPr>
        <p:spPr>
          <a:xfrm>
            <a:off x="2093843" y="1921565"/>
            <a:ext cx="437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Expert_Communications.png">
            <a:extLst>
              <a:ext uri="{FF2B5EF4-FFF2-40B4-BE49-F238E27FC236}">
                <a16:creationId xmlns="" xmlns:a16="http://schemas.microsoft.com/office/drawing/2014/main" id="{C641D6E4-ECF3-4168-BE21-F82762A29F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9144000" cy="40320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76600" y="5257800"/>
            <a:ext cx="4343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/>
              <a:t>Tightening Compliance </a:t>
            </a:r>
            <a:endParaRPr lang="en-US" sz="2800" b="1" dirty="0"/>
          </a:p>
        </p:txBody>
      </p:sp>
      <p:pic>
        <p:nvPicPr>
          <p:cNvPr id="9" name="Picture 8" descr="PAT_Logo_Final-0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86600" y="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19" descr="C:\Users\User\Desktop\stanle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152400"/>
            <a:ext cx="1383887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7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5715000"/>
            <a:ext cx="11362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Image result for Image of benefit of 4.0 implementation in automobile industr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66800"/>
            <a:ext cx="8108496" cy="4495800"/>
          </a:xfrm>
          <a:prstGeom prst="rect">
            <a:avLst/>
          </a:prstGeom>
          <a:noFill/>
        </p:spPr>
      </p:pic>
      <p:pic>
        <p:nvPicPr>
          <p:cNvPr id="5" name="Picture 4" descr="PAT_Logo_Final-0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2057400" y="609600"/>
            <a:ext cx="533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MAPPING THE NITTY GRITTY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990600"/>
            <a:ext cx="6934200" cy="5738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600" b="1" dirty="0" smtClean="0">
                <a:solidFill>
                  <a:schemeClr val="accent2"/>
                </a:solidFill>
              </a:rPr>
              <a:t>PERQ  </a:t>
            </a:r>
            <a:r>
              <a:rPr lang="en-IN" sz="1600" b="1" dirty="0" smtClean="0"/>
              <a:t>will ensure right tool at right application.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600" b="1" dirty="0" smtClean="0"/>
              <a:t>While doing PERQ analysis ROI and Life  Cycle cost will also be calculated to ensure right quote for solution with a low carbon footprint.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IN" b="1" dirty="0" smtClean="0">
                <a:solidFill>
                  <a:schemeClr val="accent4"/>
                </a:solidFill>
              </a:rPr>
              <a:t>CPC</a:t>
            </a:r>
            <a:r>
              <a:rPr lang="en-IN" sz="1600" b="1" dirty="0" smtClean="0">
                <a:solidFill>
                  <a:schemeClr val="accent4"/>
                </a:solidFill>
              </a:rPr>
              <a:t>  </a:t>
            </a:r>
            <a:r>
              <a:rPr lang="en-IN" sz="1600" b="1" dirty="0" smtClean="0"/>
              <a:t>will ensure 98 % uptime for provided solution with strict adherence to TPM system.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600" b="1" dirty="0" smtClean="0"/>
              <a:t>4.0 compliance of solution will ensure proper data interlinking/collection and understand ability.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600" b="1" dirty="0" smtClean="0"/>
              <a:t>And at the end  , right product at right cost will be delivered to customer.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600" b="1" dirty="0" smtClean="0"/>
              <a:t>Last and not the least – CPC will ensure customer to get price benefit per aggregate  on YOY basis.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600" b="1" dirty="0" smtClean="0"/>
              <a:t>Adherence to TPM , focus on PPM to avoid break down , which are always costly.</a:t>
            </a:r>
            <a:endParaRPr lang="en-US" sz="1600" b="1" dirty="0" smtClean="0"/>
          </a:p>
          <a:p>
            <a:endParaRPr lang="en-US" dirty="0"/>
          </a:p>
        </p:txBody>
      </p:sp>
      <p:pic>
        <p:nvPicPr>
          <p:cNvPr id="21506" name="Picture 2" descr="Image result for Image of showing dir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1203013" cy="800100"/>
          </a:xfrm>
          <a:prstGeom prst="rect">
            <a:avLst/>
          </a:prstGeom>
          <a:noFill/>
        </p:spPr>
      </p:pic>
      <p:pic>
        <p:nvPicPr>
          <p:cNvPr id="8" name="Picture 7" descr="PAT_Logo_Final-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1981200" y="228600"/>
            <a:ext cx="601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PERQ FACTOR + CPC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57200"/>
            <a:ext cx="8915400" cy="1219200"/>
          </a:xfrm>
        </p:spPr>
        <p:txBody>
          <a:bodyPr>
            <a:normAutofit/>
          </a:bodyPr>
          <a:lstStyle/>
          <a:p>
            <a:pPr algn="ctr"/>
            <a:r>
              <a:rPr lang="en-IN" sz="5400" dirty="0" smtClean="0">
                <a:solidFill>
                  <a:schemeClr val="bg2">
                    <a:lumMod val="50000"/>
                  </a:schemeClr>
                </a:solidFill>
              </a:rPr>
              <a:t>OBJECTIVE</a:t>
            </a:r>
            <a:endParaRPr lang="en-IN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436" name="AutoShape 4" descr="Image result for Image of Univer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Image result for Image of Univer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0" name="Picture 2" descr="Image result for summation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257800"/>
            <a:ext cx="685800" cy="7003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43200" y="5486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Tooling +Training + Team Work </a:t>
            </a:r>
            <a:endParaRPr lang="en-US" dirty="0"/>
          </a:p>
        </p:txBody>
      </p:sp>
      <p:pic>
        <p:nvPicPr>
          <p:cNvPr id="11" name="Picture 2" descr="Image result for Image of showing dire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09800"/>
            <a:ext cx="2635171" cy="1981200"/>
          </a:xfrm>
          <a:prstGeom prst="rect">
            <a:avLst/>
          </a:prstGeom>
          <a:noFill/>
        </p:spPr>
      </p:pic>
      <p:pic>
        <p:nvPicPr>
          <p:cNvPr id="12" name="Picture 11" descr="PAT_Logo_Final-0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6858000" y="5181600"/>
            <a:ext cx="1828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= Cost Management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24200" y="1752600"/>
            <a:ext cx="29718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3 T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7">
            <a:extLst>
              <a:ext uri="{FF2B5EF4-FFF2-40B4-BE49-F238E27FC236}">
                <a16:creationId xmlns:a16="http://schemas.microsoft.com/office/drawing/2014/main" xmlns="" id="{A542BFB9-40B4-48C5-9A10-AECBC8491019}"/>
              </a:ext>
            </a:extLst>
          </p:cNvPr>
          <p:cNvGrpSpPr/>
          <p:nvPr/>
        </p:nvGrpSpPr>
        <p:grpSpPr>
          <a:xfrm>
            <a:off x="6633734" y="1737329"/>
            <a:ext cx="2328319" cy="3859441"/>
            <a:chOff x="8889790" y="996588"/>
            <a:chExt cx="2984846" cy="4527537"/>
          </a:xfrm>
        </p:grpSpPr>
        <p:sp>
          <p:nvSpPr>
            <p:cNvPr id="6" name="ZoneTexte 10">
              <a:extLst>
                <a:ext uri="{FF2B5EF4-FFF2-40B4-BE49-F238E27FC236}">
                  <a16:creationId xmlns:a16="http://schemas.microsoft.com/office/drawing/2014/main" xmlns="" id="{A5BCABAF-0EDE-40A1-B16C-038A6D863CE9}"/>
                </a:ext>
              </a:extLst>
            </p:cNvPr>
            <p:cNvSpPr txBox="1"/>
            <p:nvPr/>
          </p:nvSpPr>
          <p:spPr>
            <a:xfrm>
              <a:off x="8908366" y="1117581"/>
              <a:ext cx="2851687" cy="433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Technical Support</a:t>
              </a:r>
            </a:p>
          </p:txBody>
        </p:sp>
        <p:sp>
          <p:nvSpPr>
            <p:cNvPr id="7" name="Rectangle à coins arrondis 13">
              <a:extLst>
                <a:ext uri="{FF2B5EF4-FFF2-40B4-BE49-F238E27FC236}">
                  <a16:creationId xmlns:a16="http://schemas.microsoft.com/office/drawing/2014/main" xmlns="" id="{25A0933D-3B32-4CB1-AF95-AD29038D8665}"/>
                </a:ext>
              </a:extLst>
            </p:cNvPr>
            <p:cNvSpPr/>
            <p:nvPr/>
          </p:nvSpPr>
          <p:spPr>
            <a:xfrm>
              <a:off x="8889790" y="996588"/>
              <a:ext cx="2984846" cy="4527537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Image result for images for onsite tech">
            <a:extLst>
              <a:ext uri="{FF2B5EF4-FFF2-40B4-BE49-F238E27FC236}">
                <a16:creationId xmlns:a16="http://schemas.microsoft.com/office/drawing/2014/main" xmlns="" id="{65350735-773E-4BBC-898D-010D4A06A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2581" y="2133600"/>
            <a:ext cx="1103220" cy="11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pares management clip art">
            <a:extLst>
              <a:ext uri="{FF2B5EF4-FFF2-40B4-BE49-F238E27FC236}">
                <a16:creationId xmlns:a16="http://schemas.microsoft.com/office/drawing/2014/main" xmlns="" id="{79891CC8-EC14-4F10-B5B1-8D6F3106F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494"/>
          <a:stretch/>
        </p:blipFill>
        <p:spPr bwMode="auto">
          <a:xfrm>
            <a:off x="7126284" y="3234541"/>
            <a:ext cx="1255814" cy="88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0E36DDA-E9F3-4F99-BA78-BFBD23D9FC80}"/>
              </a:ext>
            </a:extLst>
          </p:cNvPr>
          <p:cNvSpPr txBox="1"/>
          <p:nvPr/>
        </p:nvSpPr>
        <p:spPr>
          <a:xfrm>
            <a:off x="6847567" y="4114800"/>
            <a:ext cx="2067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FF0000"/>
                </a:solidFill>
              </a:rPr>
              <a:t>Spares Management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041D89F-02C8-4FA3-A8A7-BBA05C7A3E6D}"/>
              </a:ext>
            </a:extLst>
          </p:cNvPr>
          <p:cNvSpPr/>
          <p:nvPr/>
        </p:nvSpPr>
        <p:spPr>
          <a:xfrm>
            <a:off x="2819400" y="2274838"/>
            <a:ext cx="335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b="1" i="1" dirty="0">
                <a:latin typeface="Comic Sans MS" pitchFamily="66" charset="0"/>
                <a:cs typeface="Arial" pitchFamily="34" charset="0"/>
              </a:rPr>
              <a:t>CPC is a Stable cost that vary in direct proportion to the quantity of products manufactured. </a:t>
            </a:r>
          </a:p>
          <a:p>
            <a:pPr algn="just">
              <a:defRPr/>
            </a:pPr>
            <a:r>
              <a:rPr lang="en-US" b="1" i="1" dirty="0">
                <a:latin typeface="Comic Sans MS" pitchFamily="66" charset="0"/>
                <a:cs typeface="Arial" pitchFamily="34" charset="0"/>
              </a:rPr>
              <a:t>Unlike other costs, which keep varying regardless of output, variable costs are a direct function of production volume, rising whenever production        expands and falls whenever it reduces. </a:t>
            </a:r>
          </a:p>
        </p:txBody>
      </p:sp>
      <p:pic>
        <p:nvPicPr>
          <p:cNvPr id="1030" name="Picture 6" descr="Image result for training clip art">
            <a:extLst>
              <a:ext uri="{FF2B5EF4-FFF2-40B4-BE49-F238E27FC236}">
                <a16:creationId xmlns:a16="http://schemas.microsoft.com/office/drawing/2014/main" xmlns="" id="{2110A22A-6783-40DE-8211-8F5510BF9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12"/>
          <a:stretch/>
        </p:blipFill>
        <p:spPr bwMode="auto">
          <a:xfrm>
            <a:off x="7235918" y="4419600"/>
            <a:ext cx="1123950" cy="87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C2D107-625B-4649-BE6C-7A0445892CBB}"/>
              </a:ext>
            </a:extLst>
          </p:cNvPr>
          <p:cNvSpPr txBox="1"/>
          <p:nvPr/>
        </p:nvSpPr>
        <p:spPr>
          <a:xfrm>
            <a:off x="7055731" y="5257800"/>
            <a:ext cx="1707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FF0000"/>
                </a:solidFill>
              </a:rPr>
              <a:t>Team Training</a:t>
            </a:r>
          </a:p>
        </p:txBody>
      </p:sp>
      <p:grpSp>
        <p:nvGrpSpPr>
          <p:cNvPr id="3" name="Groupe 22">
            <a:extLst>
              <a:ext uri="{FF2B5EF4-FFF2-40B4-BE49-F238E27FC236}">
                <a16:creationId xmlns:a16="http://schemas.microsoft.com/office/drawing/2014/main" xmlns="" id="{AA618129-8917-4B6B-AC0B-796DA22EBC51}"/>
              </a:ext>
            </a:extLst>
          </p:cNvPr>
          <p:cNvGrpSpPr/>
          <p:nvPr/>
        </p:nvGrpSpPr>
        <p:grpSpPr>
          <a:xfrm>
            <a:off x="152400" y="1724246"/>
            <a:ext cx="2208903" cy="3927112"/>
            <a:chOff x="887627" y="996589"/>
            <a:chExt cx="2831757" cy="4606923"/>
          </a:xfrm>
        </p:grpSpPr>
        <p:grpSp>
          <p:nvGrpSpPr>
            <p:cNvPr id="4" name="Groupe 11">
              <a:extLst>
                <a:ext uri="{FF2B5EF4-FFF2-40B4-BE49-F238E27FC236}">
                  <a16:creationId xmlns:a16="http://schemas.microsoft.com/office/drawing/2014/main" xmlns="" id="{CB40C4C7-80AB-48C4-945E-74C7EF7F1FEC}"/>
                </a:ext>
              </a:extLst>
            </p:cNvPr>
            <p:cNvGrpSpPr/>
            <p:nvPr/>
          </p:nvGrpSpPr>
          <p:grpSpPr>
            <a:xfrm>
              <a:off x="887627" y="996589"/>
              <a:ext cx="2831757" cy="4606923"/>
              <a:chOff x="887627" y="996589"/>
              <a:chExt cx="2831757" cy="4606923"/>
            </a:xfrm>
          </p:grpSpPr>
          <p:sp>
            <p:nvSpPr>
              <p:cNvPr id="30" name="ZoneTexte 9">
                <a:extLst>
                  <a:ext uri="{FF2B5EF4-FFF2-40B4-BE49-F238E27FC236}">
                    <a16:creationId xmlns:a16="http://schemas.microsoft.com/office/drawing/2014/main" xmlns="" id="{3970354C-59B6-44DD-8E29-0980A0C67FEA}"/>
                  </a:ext>
                </a:extLst>
              </p:cNvPr>
              <p:cNvSpPr txBox="1"/>
              <p:nvPr/>
            </p:nvSpPr>
            <p:spPr>
              <a:xfrm>
                <a:off x="985313" y="1119242"/>
                <a:ext cx="2634391" cy="469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Tools’ Services </a:t>
                </a:r>
              </a:p>
            </p:txBody>
          </p:sp>
          <p:sp>
            <p:nvSpPr>
              <p:cNvPr id="31" name="Rectangle à coins arrondis 12">
                <a:extLst>
                  <a:ext uri="{FF2B5EF4-FFF2-40B4-BE49-F238E27FC236}">
                    <a16:creationId xmlns:a16="http://schemas.microsoft.com/office/drawing/2014/main" xmlns="" id="{B433F562-F393-4EA6-A92A-FA632E7239BF}"/>
                  </a:ext>
                </a:extLst>
              </p:cNvPr>
              <p:cNvSpPr/>
              <p:nvPr/>
            </p:nvSpPr>
            <p:spPr>
              <a:xfrm>
                <a:off x="887627" y="996589"/>
                <a:ext cx="2831757" cy="4606923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Image 18">
              <a:extLst>
                <a:ext uri="{FF2B5EF4-FFF2-40B4-BE49-F238E27FC236}">
                  <a16:creationId xmlns:a16="http://schemas.microsoft.com/office/drawing/2014/main" xmlns="" id="{DA9A0BFF-1A88-464D-B523-99ECB89B6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9838" y="1671653"/>
              <a:ext cx="2389591" cy="1205400"/>
            </a:xfrm>
            <a:prstGeom prst="rect">
              <a:avLst/>
            </a:prstGeom>
          </p:spPr>
        </p:pic>
        <p:pic>
          <p:nvPicPr>
            <p:cNvPr id="28" name="Image 19">
              <a:extLst>
                <a:ext uri="{FF2B5EF4-FFF2-40B4-BE49-F238E27FC236}">
                  <a16:creationId xmlns:a16="http://schemas.microsoft.com/office/drawing/2014/main" xmlns="" id="{9D5B9A14-00D4-4FA4-B7EF-C337C7E9B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7312" y="2917632"/>
              <a:ext cx="2389591" cy="1207041"/>
            </a:xfrm>
            <a:prstGeom prst="rect">
              <a:avLst/>
            </a:prstGeom>
          </p:spPr>
        </p:pic>
        <p:pic>
          <p:nvPicPr>
            <p:cNvPr id="29" name="Image 20">
              <a:extLst>
                <a:ext uri="{FF2B5EF4-FFF2-40B4-BE49-F238E27FC236}">
                  <a16:creationId xmlns:a16="http://schemas.microsoft.com/office/drawing/2014/main" xmlns="" id="{2A83BC68-7FA0-48BC-9541-46385C3D5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9406" y="4176596"/>
              <a:ext cx="2382004" cy="119623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3200400" y="5334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5400" dirty="0" smtClean="0"/>
              <a:t>C P C</a:t>
            </a:r>
            <a:endParaRPr lang="en-US" sz="5400" dirty="0"/>
          </a:p>
        </p:txBody>
      </p:sp>
      <p:pic>
        <p:nvPicPr>
          <p:cNvPr id="23" name="Picture 22" descr="PAT_Logo_Final-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Rectangle 24"/>
          <p:cNvSpPr/>
          <p:nvPr/>
        </p:nvSpPr>
        <p:spPr>
          <a:xfrm>
            <a:off x="2743200" y="1524000"/>
            <a:ext cx="3733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An innovation for Excellence</a:t>
            </a:r>
            <a:endParaRPr lang="en-US" b="1" dirty="0"/>
          </a:p>
        </p:txBody>
      </p:sp>
      <p:pic>
        <p:nvPicPr>
          <p:cNvPr id="22" name="Picture 21" descr="C:\Users\user\Desktop\PAT award and certificate as won SEPT 2020\IMG_E523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5410200"/>
            <a:ext cx="97581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729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689514-A86F-45DE-B6A0-F087D876E9BA}"/>
              </a:ext>
            </a:extLst>
          </p:cNvPr>
          <p:cNvSpPr txBox="1"/>
          <p:nvPr/>
        </p:nvSpPr>
        <p:spPr>
          <a:xfrm>
            <a:off x="1676400" y="314980"/>
            <a:ext cx="6223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Benefits of CPC – Tools Availability</a:t>
            </a:r>
          </a:p>
        </p:txBody>
      </p:sp>
      <p:sp>
        <p:nvSpPr>
          <p:cNvPr id="3" name="Espace réservé du contenu 4">
            <a:extLst>
              <a:ext uri="{FF2B5EF4-FFF2-40B4-BE49-F238E27FC236}">
                <a16:creationId xmlns:a16="http://schemas.microsoft.com/office/drawing/2014/main" xmlns="" id="{EBF30E9E-A0E1-48E4-8265-D07CBABBD5BD}"/>
              </a:ext>
            </a:extLst>
          </p:cNvPr>
          <p:cNvSpPr txBox="1">
            <a:spLocks/>
          </p:cNvSpPr>
          <p:nvPr/>
        </p:nvSpPr>
        <p:spPr>
          <a:xfrm>
            <a:off x="711426" y="2688742"/>
            <a:ext cx="4292990" cy="36845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Ensure tools availability and assembly quality</a:t>
            </a:r>
          </a:p>
          <a:p>
            <a:endParaRPr lang="en-US" sz="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Reduce tools breakdown</a:t>
            </a:r>
          </a:p>
          <a:p>
            <a:endParaRPr lang="en-US" sz="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Longer life cycle and lower repair costs</a:t>
            </a:r>
          </a:p>
          <a:p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Tools upgradation at no extra cost</a:t>
            </a:r>
          </a:p>
        </p:txBody>
      </p:sp>
      <p:grpSp>
        <p:nvGrpSpPr>
          <p:cNvPr id="4" name="Groupe 2">
            <a:extLst>
              <a:ext uri="{FF2B5EF4-FFF2-40B4-BE49-F238E27FC236}">
                <a16:creationId xmlns:a16="http://schemas.microsoft.com/office/drawing/2014/main" xmlns="" id="{2DBC08E5-2858-40EE-BAF6-FE010A358419}"/>
              </a:ext>
            </a:extLst>
          </p:cNvPr>
          <p:cNvGrpSpPr/>
          <p:nvPr/>
        </p:nvGrpSpPr>
        <p:grpSpPr>
          <a:xfrm>
            <a:off x="873526" y="1963003"/>
            <a:ext cx="3390900" cy="533400"/>
            <a:chOff x="6015790" y="1687964"/>
            <a:chExt cx="3390900" cy="533400"/>
          </a:xfrm>
        </p:grpSpPr>
        <p:pic>
          <p:nvPicPr>
            <p:cNvPr id="5" name="Image 7">
              <a:extLst>
                <a:ext uri="{FF2B5EF4-FFF2-40B4-BE49-F238E27FC236}">
                  <a16:creationId xmlns:a16="http://schemas.microsoft.com/office/drawing/2014/main" xmlns="" id="{7537CA81-0301-4FD5-8454-CB5881308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5790" y="1687964"/>
              <a:ext cx="3390900" cy="533400"/>
            </a:xfrm>
            <a:prstGeom prst="rect">
              <a:avLst/>
            </a:prstGeom>
          </p:spPr>
        </p:pic>
        <p:pic>
          <p:nvPicPr>
            <p:cNvPr id="6" name="Image 10">
              <a:extLst>
                <a:ext uri="{FF2B5EF4-FFF2-40B4-BE49-F238E27FC236}">
                  <a16:creationId xmlns:a16="http://schemas.microsoft.com/office/drawing/2014/main" xmlns="" id="{7E1B36CA-3A25-420E-8EEF-3AE72EC26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1060" y="1746282"/>
              <a:ext cx="834962" cy="313912"/>
            </a:xfrm>
            <a:prstGeom prst="rect">
              <a:avLst/>
            </a:prstGeom>
          </p:spPr>
        </p:pic>
      </p:grp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xmlns="" id="{4EA8463D-8011-49B2-8164-E836A9182DFA}"/>
              </a:ext>
            </a:extLst>
          </p:cNvPr>
          <p:cNvSpPr txBox="1">
            <a:spLocks/>
          </p:cNvSpPr>
          <p:nvPr/>
        </p:nvSpPr>
        <p:spPr>
          <a:xfrm>
            <a:off x="5706466" y="2688742"/>
            <a:ext cx="2543925" cy="4363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3"/>
              <a:buNone/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Tool efficiency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èche droite 13">
            <a:extLst>
              <a:ext uri="{FF2B5EF4-FFF2-40B4-BE49-F238E27FC236}">
                <a16:creationId xmlns:a16="http://schemas.microsoft.com/office/drawing/2014/main" xmlns="" id="{7E43EF60-29D2-42AB-87A2-6AB7B8CA9985}"/>
              </a:ext>
            </a:extLst>
          </p:cNvPr>
          <p:cNvSpPr/>
          <p:nvPr/>
        </p:nvSpPr>
        <p:spPr>
          <a:xfrm>
            <a:off x="4915046" y="2686151"/>
            <a:ext cx="614758" cy="43891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14">
            <a:extLst>
              <a:ext uri="{FF2B5EF4-FFF2-40B4-BE49-F238E27FC236}">
                <a16:creationId xmlns:a16="http://schemas.microsoft.com/office/drawing/2014/main" xmlns="" id="{A0E0FD18-B2EB-4B1C-AD73-F18C6D8D97E2}"/>
              </a:ext>
            </a:extLst>
          </p:cNvPr>
          <p:cNvSpPr/>
          <p:nvPr/>
        </p:nvSpPr>
        <p:spPr>
          <a:xfrm>
            <a:off x="4900233" y="3482583"/>
            <a:ext cx="614758" cy="43891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15">
            <a:extLst>
              <a:ext uri="{FF2B5EF4-FFF2-40B4-BE49-F238E27FC236}">
                <a16:creationId xmlns:a16="http://schemas.microsoft.com/office/drawing/2014/main" xmlns="" id="{3DE5ECF9-D3F0-413A-8742-91B66EB94549}"/>
              </a:ext>
            </a:extLst>
          </p:cNvPr>
          <p:cNvSpPr/>
          <p:nvPr/>
        </p:nvSpPr>
        <p:spPr>
          <a:xfrm>
            <a:off x="4915046" y="4243699"/>
            <a:ext cx="614758" cy="43891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6">
            <a:extLst>
              <a:ext uri="{FF2B5EF4-FFF2-40B4-BE49-F238E27FC236}">
                <a16:creationId xmlns:a16="http://schemas.microsoft.com/office/drawing/2014/main" xmlns="" id="{B73B8681-40E9-4C8B-8882-933F73A1C084}"/>
              </a:ext>
            </a:extLst>
          </p:cNvPr>
          <p:cNvSpPr/>
          <p:nvPr/>
        </p:nvSpPr>
        <p:spPr>
          <a:xfrm>
            <a:off x="4923140" y="4969208"/>
            <a:ext cx="614758" cy="43891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7">
            <a:extLst>
              <a:ext uri="{FF2B5EF4-FFF2-40B4-BE49-F238E27FC236}">
                <a16:creationId xmlns:a16="http://schemas.microsoft.com/office/drawing/2014/main" xmlns="" id="{4BE82AEA-A7DF-4091-BA6F-204FDE0EE409}"/>
              </a:ext>
            </a:extLst>
          </p:cNvPr>
          <p:cNvSpPr/>
          <p:nvPr/>
        </p:nvSpPr>
        <p:spPr>
          <a:xfrm>
            <a:off x="1905000" y="5687277"/>
            <a:ext cx="947287" cy="56112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5AB11D-D8E1-4C60-B471-3061D2CD2975}"/>
              </a:ext>
            </a:extLst>
          </p:cNvPr>
          <p:cNvSpPr/>
          <p:nvPr/>
        </p:nvSpPr>
        <p:spPr>
          <a:xfrm>
            <a:off x="2866801" y="5752396"/>
            <a:ext cx="48621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Reduced Total Cost of Ownership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024CD8D-C650-41F8-AB61-7E895F0F5414}"/>
              </a:ext>
            </a:extLst>
          </p:cNvPr>
          <p:cNvSpPr/>
          <p:nvPr/>
        </p:nvSpPr>
        <p:spPr>
          <a:xfrm>
            <a:off x="5638800" y="4953000"/>
            <a:ext cx="3589934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tools performance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BD7A150-0CAB-4B88-ADEE-D1BB6A5D99FA}"/>
              </a:ext>
            </a:extLst>
          </p:cNvPr>
          <p:cNvSpPr/>
          <p:nvPr/>
        </p:nvSpPr>
        <p:spPr>
          <a:xfrm>
            <a:off x="5680028" y="4135214"/>
            <a:ext cx="3188731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production Volumes</a:t>
            </a:r>
          </a:p>
        </p:txBody>
      </p:sp>
      <p:sp>
        <p:nvSpPr>
          <p:cNvPr id="17" name="Ellipse 5">
            <a:extLst>
              <a:ext uri="{FF2B5EF4-FFF2-40B4-BE49-F238E27FC236}">
                <a16:creationId xmlns:a16="http://schemas.microsoft.com/office/drawing/2014/main" xmlns="" id="{EB8A3572-B9EE-46E5-BADE-AEF7D01B942E}"/>
              </a:ext>
            </a:extLst>
          </p:cNvPr>
          <p:cNvSpPr/>
          <p:nvPr/>
        </p:nvSpPr>
        <p:spPr>
          <a:xfrm>
            <a:off x="4586702" y="1417525"/>
            <a:ext cx="5035225" cy="11170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Key benefit</a:t>
            </a:r>
            <a:r>
              <a:rPr lang="en-US" dirty="0"/>
              <a:t>: Improved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UPTIME</a:t>
            </a:r>
            <a:r>
              <a:rPr lang="en-US" dirty="0" smtClean="0"/>
              <a:t> </a:t>
            </a:r>
            <a:r>
              <a:rPr lang="en-US" dirty="0"/>
              <a:t>at reduced cost </a:t>
            </a:r>
            <a:r>
              <a:rPr lang="en-US" dirty="0" smtClean="0"/>
              <a:t>of tool </a:t>
            </a:r>
            <a:r>
              <a:rPr lang="en-US" dirty="0"/>
              <a:t>maintenance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6254C80-E478-4C9E-9EE1-167AB4D99192}"/>
              </a:ext>
            </a:extLst>
          </p:cNvPr>
          <p:cNvSpPr/>
          <p:nvPr/>
        </p:nvSpPr>
        <p:spPr>
          <a:xfrm>
            <a:off x="5715000" y="3352800"/>
            <a:ext cx="282793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MTBF &amp; Reduced MTTR </a:t>
            </a:r>
          </a:p>
        </p:txBody>
      </p:sp>
      <p:pic>
        <p:nvPicPr>
          <p:cNvPr id="21" name="Picture 20" descr="PAT_Logo_Final-0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Down Arrow 22"/>
          <p:cNvSpPr/>
          <p:nvPr/>
        </p:nvSpPr>
        <p:spPr>
          <a:xfrm>
            <a:off x="6477000" y="914400"/>
            <a:ext cx="838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57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A1AA8F1-7458-4317-A193-1382B098C846}"/>
              </a:ext>
            </a:extLst>
          </p:cNvPr>
          <p:cNvSpPr/>
          <p:nvPr/>
        </p:nvSpPr>
        <p:spPr>
          <a:xfrm>
            <a:off x="228598" y="2491129"/>
            <a:ext cx="21336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5091EA-C75E-4BE8-B35A-F04703F36631}"/>
              </a:ext>
            </a:extLst>
          </p:cNvPr>
          <p:cNvSpPr txBox="1"/>
          <p:nvPr/>
        </p:nvSpPr>
        <p:spPr>
          <a:xfrm>
            <a:off x="1219200" y="467380"/>
            <a:ext cx="6915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Benefits of CPC – </a:t>
            </a:r>
            <a:r>
              <a:rPr lang="en-I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Tool’s Repair And Care </a:t>
            </a:r>
            <a:r>
              <a:rPr lang="en-IN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Management</a:t>
            </a:r>
          </a:p>
        </p:txBody>
      </p:sp>
      <p:pic>
        <p:nvPicPr>
          <p:cNvPr id="3" name="Image 18">
            <a:extLst>
              <a:ext uri="{FF2B5EF4-FFF2-40B4-BE49-F238E27FC236}">
                <a16:creationId xmlns:a16="http://schemas.microsoft.com/office/drawing/2014/main" xmlns="" id="{93548CF5-B65A-4FE9-94A8-6E0BFC5A09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401" y="2976909"/>
            <a:ext cx="1863993" cy="1314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5884A0-3667-4995-B501-0F7B6EBD59BE}"/>
              </a:ext>
            </a:extLst>
          </p:cNvPr>
          <p:cNvSpPr txBox="1"/>
          <p:nvPr/>
        </p:nvSpPr>
        <p:spPr>
          <a:xfrm>
            <a:off x="2690278" y="2286000"/>
            <a:ext cx="645372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/>
              <a:t>One stop solution for all range of </a:t>
            </a:r>
            <a:r>
              <a:rPr lang="en-IN" dirty="0" smtClean="0"/>
              <a:t>tools.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 smtClean="0"/>
              <a:t>Prevent wastage &amp; no dead inventory.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 smtClean="0"/>
              <a:t>Implementation of New Technology.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 smtClean="0"/>
              <a:t>Process driven Maintenance.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 smtClean="0"/>
              <a:t>Spares &amp; Inventory related failures are eliminated.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7" name="Picture 6" descr="PAT_Logo_Final-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29954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829F32-400C-4B48-97B7-DBE5983EC9D9}"/>
              </a:ext>
            </a:extLst>
          </p:cNvPr>
          <p:cNvSpPr txBox="1"/>
          <p:nvPr/>
        </p:nvSpPr>
        <p:spPr>
          <a:xfrm>
            <a:off x="1219200" y="228601"/>
            <a:ext cx="6702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                   Benefits </a:t>
            </a:r>
            <a:r>
              <a:rPr lang="en-IN" sz="2800" dirty="0"/>
              <a:t>of CPC </a:t>
            </a:r>
          </a:p>
          <a:p>
            <a:r>
              <a:rPr lang="en-IN" sz="2800" dirty="0"/>
              <a:t>	</a:t>
            </a:r>
            <a:r>
              <a:rPr lang="en-IN" sz="2800" dirty="0" smtClean="0"/>
              <a:t>Cut-down </a:t>
            </a:r>
            <a:r>
              <a:rPr lang="en-IN" sz="2800" dirty="0"/>
              <a:t>Administrative Issues</a:t>
            </a:r>
          </a:p>
        </p:txBody>
      </p:sp>
      <p:sp>
        <p:nvSpPr>
          <p:cNvPr id="4" name="Espace réservé du contenu 7">
            <a:extLst>
              <a:ext uri="{FF2B5EF4-FFF2-40B4-BE49-F238E27FC236}">
                <a16:creationId xmlns:a16="http://schemas.microsoft.com/office/drawing/2014/main" xmlns="" id="{27C6F4D8-E0A4-4820-ACE2-F8B88D6F804E}"/>
              </a:ext>
            </a:extLst>
          </p:cNvPr>
          <p:cNvSpPr txBox="1">
            <a:spLocks/>
          </p:cNvSpPr>
          <p:nvPr/>
        </p:nvSpPr>
        <p:spPr>
          <a:xfrm>
            <a:off x="2362202" y="2429425"/>
            <a:ext cx="3246114" cy="3514175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Comprehensive cost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Spares Management Outsourced</a:t>
            </a:r>
          </a:p>
          <a:p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Preventive Maintenance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Administrative issues for tools and spares procurement are passed on to PAT.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Timely Calibration of tools</a:t>
            </a:r>
          </a:p>
        </p:txBody>
      </p:sp>
      <p:pic>
        <p:nvPicPr>
          <p:cNvPr id="6" name="Image 16">
            <a:extLst>
              <a:ext uri="{FF2B5EF4-FFF2-40B4-BE49-F238E27FC236}">
                <a16:creationId xmlns:a16="http://schemas.microsoft.com/office/drawing/2014/main" xmlns="" id="{8660F26F-CF4E-46B3-BB33-096DB075C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046860"/>
            <a:ext cx="3246114" cy="467740"/>
          </a:xfrm>
          <a:prstGeom prst="rect">
            <a:avLst/>
          </a:prstGeom>
        </p:spPr>
      </p:pic>
      <p:sp>
        <p:nvSpPr>
          <p:cNvPr id="7" name="Flèche droite 20">
            <a:extLst>
              <a:ext uri="{FF2B5EF4-FFF2-40B4-BE49-F238E27FC236}">
                <a16:creationId xmlns:a16="http://schemas.microsoft.com/office/drawing/2014/main" xmlns="" id="{508C3B0E-07D3-471F-9719-A170707FC333}"/>
              </a:ext>
            </a:extLst>
          </p:cNvPr>
          <p:cNvSpPr/>
          <p:nvPr/>
        </p:nvSpPr>
        <p:spPr>
          <a:xfrm>
            <a:off x="5644418" y="3058716"/>
            <a:ext cx="529777" cy="33870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21">
            <a:extLst>
              <a:ext uri="{FF2B5EF4-FFF2-40B4-BE49-F238E27FC236}">
                <a16:creationId xmlns:a16="http://schemas.microsoft.com/office/drawing/2014/main" xmlns="" id="{16A9EA0F-1179-4151-888D-E0CE810B44C7}"/>
              </a:ext>
            </a:extLst>
          </p:cNvPr>
          <p:cNvSpPr/>
          <p:nvPr/>
        </p:nvSpPr>
        <p:spPr>
          <a:xfrm>
            <a:off x="5644419" y="4583251"/>
            <a:ext cx="529777" cy="33870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003079E-234D-4108-9762-01D2B1069B33}"/>
              </a:ext>
            </a:extLst>
          </p:cNvPr>
          <p:cNvSpPr/>
          <p:nvPr/>
        </p:nvSpPr>
        <p:spPr>
          <a:xfrm>
            <a:off x="6248400" y="2438615"/>
            <a:ext cx="3005765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in control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A750F3C-EF38-48BE-91EE-5280A995F2F7}"/>
              </a:ext>
            </a:extLst>
          </p:cNvPr>
          <p:cNvSpPr/>
          <p:nvPr/>
        </p:nvSpPr>
        <p:spPr>
          <a:xfrm>
            <a:off x="6210301" y="2977308"/>
            <a:ext cx="283249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not to worry on lead time for spares supply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53B0878-99EA-4A08-BEBC-15779EC66711}"/>
              </a:ext>
            </a:extLst>
          </p:cNvPr>
          <p:cNvSpPr/>
          <p:nvPr/>
        </p:nvSpPr>
        <p:spPr>
          <a:xfrm>
            <a:off x="6238876" y="3902912"/>
            <a:ext cx="283249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and Maintained by PAT.</a:t>
            </a:r>
          </a:p>
        </p:txBody>
      </p:sp>
      <p:sp>
        <p:nvSpPr>
          <p:cNvPr id="14" name="Flèche droite 19">
            <a:extLst>
              <a:ext uri="{FF2B5EF4-FFF2-40B4-BE49-F238E27FC236}">
                <a16:creationId xmlns:a16="http://schemas.microsoft.com/office/drawing/2014/main" xmlns="" id="{4498181F-2AF7-4BD3-9F4B-C0102F438B9E}"/>
              </a:ext>
            </a:extLst>
          </p:cNvPr>
          <p:cNvSpPr/>
          <p:nvPr/>
        </p:nvSpPr>
        <p:spPr>
          <a:xfrm>
            <a:off x="5647272" y="2425469"/>
            <a:ext cx="526924" cy="33870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21">
            <a:extLst>
              <a:ext uri="{FF2B5EF4-FFF2-40B4-BE49-F238E27FC236}">
                <a16:creationId xmlns:a16="http://schemas.microsoft.com/office/drawing/2014/main" xmlns="" id="{2324A82C-C780-4C93-9087-CB18B71D6D7A}"/>
              </a:ext>
            </a:extLst>
          </p:cNvPr>
          <p:cNvSpPr/>
          <p:nvPr/>
        </p:nvSpPr>
        <p:spPr>
          <a:xfrm>
            <a:off x="5608316" y="5676900"/>
            <a:ext cx="563884" cy="33870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C9A4C06-6FDC-4245-BF00-47B167625643}"/>
              </a:ext>
            </a:extLst>
          </p:cNvPr>
          <p:cNvSpPr/>
          <p:nvPr/>
        </p:nvSpPr>
        <p:spPr>
          <a:xfrm>
            <a:off x="6238876" y="5550787"/>
            <a:ext cx="279801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schedule, Budget in scope of PAT</a:t>
            </a:r>
          </a:p>
        </p:txBody>
      </p:sp>
      <p:sp>
        <p:nvSpPr>
          <p:cNvPr id="17" name="Flèche droite 21">
            <a:extLst>
              <a:ext uri="{FF2B5EF4-FFF2-40B4-BE49-F238E27FC236}">
                <a16:creationId xmlns:a16="http://schemas.microsoft.com/office/drawing/2014/main" xmlns="" id="{E5F699DA-12AF-4547-A7BA-F5B6858CD5FE}"/>
              </a:ext>
            </a:extLst>
          </p:cNvPr>
          <p:cNvSpPr/>
          <p:nvPr/>
        </p:nvSpPr>
        <p:spPr>
          <a:xfrm>
            <a:off x="5644418" y="3873588"/>
            <a:ext cx="529777" cy="33870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6F0155A-09D9-46A3-B41C-E60BA7458026}"/>
              </a:ext>
            </a:extLst>
          </p:cNvPr>
          <p:cNvSpPr/>
          <p:nvPr/>
        </p:nvSpPr>
        <p:spPr>
          <a:xfrm>
            <a:off x="6210300" y="4583251"/>
            <a:ext cx="2652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delay due to lead time is prevented.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1344657-E252-4A2E-B9C3-81924F166981}"/>
              </a:ext>
            </a:extLst>
          </p:cNvPr>
          <p:cNvSpPr/>
          <p:nvPr/>
        </p:nvSpPr>
        <p:spPr>
          <a:xfrm>
            <a:off x="163921" y="2895600"/>
            <a:ext cx="21336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" name="Image 27">
            <a:extLst>
              <a:ext uri="{FF2B5EF4-FFF2-40B4-BE49-F238E27FC236}">
                <a16:creationId xmlns:a16="http://schemas.microsoft.com/office/drawing/2014/main" xmlns="" id="{8853D0F7-1879-4978-9D02-1D89175BBE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56" b="72606"/>
          <a:stretch/>
        </p:blipFill>
        <p:spPr>
          <a:xfrm>
            <a:off x="318478" y="3524112"/>
            <a:ext cx="1771389" cy="977410"/>
          </a:xfrm>
          <a:prstGeom prst="rect">
            <a:avLst/>
          </a:prstGeom>
        </p:spPr>
      </p:pic>
      <p:pic>
        <p:nvPicPr>
          <p:cNvPr id="27650" name="Picture 2" descr="Image result for Image of both side of coin in 3 D fo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066800"/>
            <a:ext cx="1748117" cy="914400"/>
          </a:xfrm>
          <a:prstGeom prst="rect">
            <a:avLst/>
          </a:prstGeom>
          <a:noFill/>
        </p:spPr>
      </p:pic>
      <p:pic>
        <p:nvPicPr>
          <p:cNvPr id="22" name="Picture 21" descr="PAT_Logo_Final-0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8151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5259D835-C3B4-4569-B313-81810C455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47800"/>
            <a:ext cx="8382001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>
                <a:latin typeface="Comic Sans MS" pitchFamily="66" charset="0"/>
                <a:cs typeface="Arial" pitchFamily="34" charset="0"/>
              </a:rPr>
              <a:t>The formula for calculating total cost is: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>
                <a:latin typeface="Comic Sans MS" pitchFamily="66" charset="0"/>
                <a:cs typeface="Arial" pitchFamily="34" charset="0"/>
              </a:rPr>
              <a:t>Total Cost = Total Quantity of Output x Rate per aggregate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000" b="1" i="1" dirty="0">
                <a:latin typeface="Comic Sans MS" pitchFamily="66" charset="0"/>
                <a:cs typeface="Arial" pitchFamily="34" charset="0"/>
              </a:rPr>
              <a:t>Savings on Inventory carrying Cost	  		5%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000" b="1" i="1" dirty="0">
                <a:latin typeface="Comic Sans MS" pitchFamily="66" charset="0"/>
                <a:cs typeface="Arial" pitchFamily="34" charset="0"/>
              </a:rPr>
              <a:t>Savings on Men power cost				15%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000" b="1" i="1" dirty="0">
                <a:latin typeface="Comic Sans MS" pitchFamily="66" charset="0"/>
                <a:cs typeface="Arial" pitchFamily="34" charset="0"/>
              </a:rPr>
              <a:t>Savings on Spares &amp; Losses				20%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000" b="1" i="1" dirty="0">
                <a:latin typeface="Comic Sans MS" pitchFamily="66" charset="0"/>
                <a:cs typeface="Arial" pitchFamily="34" charset="0"/>
              </a:rPr>
              <a:t>Price Escalation for next 4 years </a:t>
            </a:r>
            <a:r>
              <a:rPr lang="en-US" sz="2800" b="1" i="1" dirty="0">
                <a:latin typeface="Comic Sans MS" pitchFamily="66" charset="0"/>
                <a:cs typeface="Arial" pitchFamily="34" charset="0"/>
              </a:rPr>
              <a:t>Fixed</a:t>
            </a:r>
            <a:r>
              <a:rPr lang="en-US" sz="2000" b="1" i="1" dirty="0">
                <a:latin typeface="Comic Sans MS" pitchFamily="66" charset="0"/>
                <a:cs typeface="Arial" pitchFamily="34" charset="0"/>
              </a:rPr>
              <a:t>		5%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000" b="1" i="1" dirty="0">
                <a:latin typeface="Comic Sans MS" pitchFamily="66" charset="0"/>
                <a:cs typeface="Arial" pitchFamily="34" charset="0"/>
              </a:rPr>
              <a:t>Note: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000" b="1" i="1" dirty="0">
                <a:latin typeface="Comic Sans MS" pitchFamily="66" charset="0"/>
                <a:cs typeface="Arial" pitchFamily="34" charset="0"/>
              </a:rPr>
              <a:t>-Indirect benefits such as reduction in men hour losses &amp; Improved productivity and dead inventory avoided.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8F3737-AB4F-4ED9-92D1-7546D93D9BC6}"/>
              </a:ext>
            </a:extLst>
          </p:cNvPr>
          <p:cNvSpPr txBox="1"/>
          <p:nvPr/>
        </p:nvSpPr>
        <p:spPr>
          <a:xfrm>
            <a:off x="2057400" y="457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CPC Commercials </a:t>
            </a:r>
          </a:p>
        </p:txBody>
      </p:sp>
      <p:sp>
        <p:nvSpPr>
          <p:cNvPr id="5" name="Rounded Rectangle 35">
            <a:extLst>
              <a:ext uri="{FF2B5EF4-FFF2-40B4-BE49-F238E27FC236}">
                <a16:creationId xmlns:a16="http://schemas.microsoft.com/office/drawing/2014/main" xmlns="" id="{611ADBCC-E79E-4FE0-8CF8-7828445C8F7B}"/>
              </a:ext>
            </a:extLst>
          </p:cNvPr>
          <p:cNvSpPr/>
          <p:nvPr/>
        </p:nvSpPr>
        <p:spPr>
          <a:xfrm>
            <a:off x="1524000" y="443623"/>
            <a:ext cx="7269546" cy="623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CPC – Commercials &amp; Benefits</a:t>
            </a:r>
            <a:endParaRPr lang="en-I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èche droite 20">
            <a:extLst>
              <a:ext uri="{FF2B5EF4-FFF2-40B4-BE49-F238E27FC236}">
                <a16:creationId xmlns:a16="http://schemas.microsoft.com/office/drawing/2014/main" xmlns="" id="{A26C51A4-3844-4049-B432-C1205AA07CD5}"/>
              </a:ext>
            </a:extLst>
          </p:cNvPr>
          <p:cNvSpPr/>
          <p:nvPr/>
        </p:nvSpPr>
        <p:spPr>
          <a:xfrm>
            <a:off x="17909" y="2565009"/>
            <a:ext cx="529777" cy="286911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21">
            <a:extLst>
              <a:ext uri="{FF2B5EF4-FFF2-40B4-BE49-F238E27FC236}">
                <a16:creationId xmlns:a16="http://schemas.microsoft.com/office/drawing/2014/main" xmlns="" id="{931D0244-9E86-4B1D-A5AC-5BA28823EAB0}"/>
              </a:ext>
            </a:extLst>
          </p:cNvPr>
          <p:cNvSpPr/>
          <p:nvPr/>
        </p:nvSpPr>
        <p:spPr>
          <a:xfrm>
            <a:off x="0" y="3028620"/>
            <a:ext cx="529777" cy="286911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21">
            <a:extLst>
              <a:ext uri="{FF2B5EF4-FFF2-40B4-BE49-F238E27FC236}">
                <a16:creationId xmlns:a16="http://schemas.microsoft.com/office/drawing/2014/main" xmlns="" id="{D92B052A-3646-4855-AA97-103467B4908B}"/>
              </a:ext>
            </a:extLst>
          </p:cNvPr>
          <p:cNvSpPr/>
          <p:nvPr/>
        </p:nvSpPr>
        <p:spPr>
          <a:xfrm>
            <a:off x="-1" y="3492231"/>
            <a:ext cx="529777" cy="286911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21">
            <a:extLst>
              <a:ext uri="{FF2B5EF4-FFF2-40B4-BE49-F238E27FC236}">
                <a16:creationId xmlns:a16="http://schemas.microsoft.com/office/drawing/2014/main" xmlns="" id="{7AC63FB5-496A-41AC-B091-A492EDEE6EE5}"/>
              </a:ext>
            </a:extLst>
          </p:cNvPr>
          <p:cNvSpPr/>
          <p:nvPr/>
        </p:nvSpPr>
        <p:spPr>
          <a:xfrm>
            <a:off x="-5904" y="3955842"/>
            <a:ext cx="529777" cy="286911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9" descr="PAT_Logo_Final-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119424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8F3737-AB4F-4ED9-92D1-7546D93D9BC6}"/>
              </a:ext>
            </a:extLst>
          </p:cNvPr>
          <p:cNvSpPr txBox="1"/>
          <p:nvPr/>
        </p:nvSpPr>
        <p:spPr>
          <a:xfrm>
            <a:off x="2057400" y="457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CPC Commercials </a:t>
            </a:r>
          </a:p>
        </p:txBody>
      </p:sp>
      <p:sp>
        <p:nvSpPr>
          <p:cNvPr id="5" name="Rounded Rectangle 35">
            <a:extLst>
              <a:ext uri="{FF2B5EF4-FFF2-40B4-BE49-F238E27FC236}">
                <a16:creationId xmlns:a16="http://schemas.microsoft.com/office/drawing/2014/main" xmlns="" id="{611ADBCC-E79E-4FE0-8CF8-7828445C8F7B}"/>
              </a:ext>
            </a:extLst>
          </p:cNvPr>
          <p:cNvSpPr/>
          <p:nvPr/>
        </p:nvSpPr>
        <p:spPr>
          <a:xfrm>
            <a:off x="1371600" y="443623"/>
            <a:ext cx="7421946" cy="623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of commercial benefit and customer’s appreciation note from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ASHOK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LEYLAND</a:t>
            </a:r>
            <a:endParaRPr lang="en-I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PAT_Logo_Final-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 descr="C:\Users\user\Desktop\AL_PNR_CPC_APPRECIATION_MAI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8001000" cy="4267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424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User\Desktop\xxx\download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673" y="3668379"/>
            <a:ext cx="2152650" cy="1529514"/>
          </a:xfrm>
          <a:prstGeom prst="rect">
            <a:avLst/>
          </a:prstGeom>
          <a:noFill/>
        </p:spPr>
      </p:pic>
      <p:pic>
        <p:nvPicPr>
          <p:cNvPr id="23" name="Picture 6" descr="C:\Users\User\Desktop\xxx\BM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447800"/>
            <a:ext cx="1828800" cy="1246910"/>
          </a:xfrm>
          <a:prstGeom prst="rect">
            <a:avLst/>
          </a:prstGeom>
          <a:noFill/>
        </p:spPr>
      </p:pic>
      <p:pic>
        <p:nvPicPr>
          <p:cNvPr id="24" name="Picture 7" descr="C:\Users\User\Desktop\xxx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835818"/>
            <a:ext cx="1955552" cy="1400175"/>
          </a:xfrm>
          <a:prstGeom prst="rect">
            <a:avLst/>
          </a:prstGeom>
          <a:noFill/>
        </p:spPr>
      </p:pic>
      <p:pic>
        <p:nvPicPr>
          <p:cNvPr id="27" name="Picture 5" descr="C:\Users\Manish\Downloads\Image Spring R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6309" y="1371600"/>
            <a:ext cx="149629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C:\Users\User\Desktop\xxx\download (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6309" y="3378045"/>
            <a:ext cx="1335505" cy="19050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838200" y="2819400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On Line Transducers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29000" y="2819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    Run down Adapters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48400" y="2819400"/>
            <a:ext cx="267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BMX  Transducers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28975" y="5523272"/>
            <a:ext cx="333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Torque Testers/Analysers</a:t>
            </a:r>
          </a:p>
        </p:txBody>
      </p:sp>
      <p:sp>
        <p:nvSpPr>
          <p:cNvPr id="26" name="Rounded Rectangle 35">
            <a:extLst>
              <a:ext uri="{FF2B5EF4-FFF2-40B4-BE49-F238E27FC236}">
                <a16:creationId xmlns:a16="http://schemas.microsoft.com/office/drawing/2014/main" xmlns="" id="{EC35D62C-5BB7-4F9C-9B41-ED94B06BE809}"/>
              </a:ext>
            </a:extLst>
          </p:cNvPr>
          <p:cNvSpPr/>
          <p:nvPr/>
        </p:nvSpPr>
        <p:spPr>
          <a:xfrm>
            <a:off x="1722054" y="381000"/>
            <a:ext cx="6431346" cy="623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Inhouse Test &amp; Calibration</a:t>
            </a:r>
            <a:endParaRPr lang="en-I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xmlns="" id="{56863915-F206-4CB5-9314-E2F9F5443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6750" y="2001280"/>
            <a:ext cx="875198" cy="81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DB40B9-D380-4FC1-9E1D-8230CC5F75F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658" t="65852" r="56036" b="21328"/>
          <a:stretch/>
        </p:blipFill>
        <p:spPr>
          <a:xfrm>
            <a:off x="2262875" y="2060655"/>
            <a:ext cx="875197" cy="55819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830B077B-2F86-44C3-B323-76B46D1867D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819" t="38871" r="55777" b="44657"/>
          <a:stretch/>
        </p:blipFill>
        <p:spPr>
          <a:xfrm>
            <a:off x="1829849" y="1573342"/>
            <a:ext cx="744318" cy="604716"/>
          </a:xfrm>
          <a:prstGeom prst="rect">
            <a:avLst/>
          </a:prstGeom>
        </p:spPr>
      </p:pic>
      <p:pic>
        <p:nvPicPr>
          <p:cNvPr id="16" name="Picture 15" descr="PAT_Logo_Final-0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447800"/>
            <a:ext cx="8153400" cy="567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2500" dirty="0">
                <a:solidFill>
                  <a:schemeClr val="bg2">
                    <a:lumMod val="50000"/>
                  </a:schemeClr>
                </a:solidFill>
              </a:rPr>
              <a:t>  Cost Per Component (CPC) for Assembly Tools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2500" dirty="0">
                <a:solidFill>
                  <a:schemeClr val="bg2">
                    <a:lumMod val="50000"/>
                  </a:schemeClr>
                </a:solidFill>
              </a:rPr>
              <a:t>  Annual Maintenance Services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2500" dirty="0">
                <a:solidFill>
                  <a:schemeClr val="bg2">
                    <a:lumMod val="50000"/>
                  </a:schemeClr>
                </a:solidFill>
              </a:rPr>
              <a:t>  Machine Building with DC Tools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2500" dirty="0">
                <a:solidFill>
                  <a:schemeClr val="bg2">
                    <a:lumMod val="50000"/>
                  </a:schemeClr>
                </a:solidFill>
              </a:rPr>
              <a:t>  Articulating Arms &amp; Torque Tubes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2500" dirty="0">
                <a:solidFill>
                  <a:schemeClr val="bg2">
                    <a:lumMod val="50000"/>
                  </a:schemeClr>
                </a:solidFill>
              </a:rPr>
              <a:t>  Periodic Preventive </a:t>
            </a:r>
            <a:r>
              <a:rPr lang="en-IN" sz="2500" dirty="0" err="1">
                <a:solidFill>
                  <a:schemeClr val="bg2">
                    <a:lumMod val="50000"/>
                  </a:schemeClr>
                </a:solidFill>
              </a:rPr>
              <a:t>Maint</a:t>
            </a:r>
            <a:r>
              <a:rPr lang="en-IN" sz="2500" dirty="0">
                <a:solidFill>
                  <a:schemeClr val="bg2">
                    <a:lumMod val="50000"/>
                  </a:schemeClr>
                </a:solidFill>
              </a:rPr>
              <a:t>. (PPM)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2500" dirty="0">
                <a:solidFill>
                  <a:schemeClr val="bg2">
                    <a:lumMod val="50000"/>
                  </a:schemeClr>
                </a:solidFill>
              </a:rPr>
              <a:t>  Training in Tightening Technologies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2500" dirty="0">
                <a:solidFill>
                  <a:schemeClr val="bg2">
                    <a:lumMod val="50000"/>
                  </a:schemeClr>
                </a:solidFill>
              </a:rPr>
              <a:t>  Consultancy Services in Proper Tool Selection.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2500" dirty="0">
                <a:solidFill>
                  <a:schemeClr val="bg2">
                    <a:lumMod val="50000"/>
                  </a:schemeClr>
                </a:solidFill>
              </a:rPr>
              <a:t>  PERQ factors Support in Assembly Tools</a:t>
            </a:r>
          </a:p>
          <a:p>
            <a:pPr lvl="1">
              <a:lnSpc>
                <a:spcPct val="150000"/>
              </a:lnSpc>
            </a:pPr>
            <a:endParaRPr lang="en-IN" sz="25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IN" sz="25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9833744"/>
              </p:ext>
            </p:extLst>
          </p:nvPr>
        </p:nvGraphicFramePr>
        <p:xfrm>
          <a:off x="762001" y="472619"/>
          <a:ext cx="82296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      OUR </a:t>
                      </a:r>
                      <a:r>
                        <a:rPr lang="en-IN" sz="2800" dirty="0"/>
                        <a:t>BASKET OF UNIQUE</a:t>
                      </a:r>
                      <a:r>
                        <a:rPr lang="en-IN" sz="2800" baseline="0" dirty="0"/>
                        <a:t> SERVICES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" name="Picture 4" descr="PAT_Logo_Final-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Image result for Half closed window"/>
          <p:cNvPicPr>
            <a:picLocks noChangeAspect="1" noChangeArrowheads="1"/>
          </p:cNvPicPr>
          <p:nvPr/>
        </p:nvPicPr>
        <p:blipFill>
          <a:blip r:embed="rId2"/>
          <a:srcRect r="2703" b="8108"/>
          <a:stretch>
            <a:fillRect/>
          </a:stretch>
        </p:blipFill>
        <p:spPr bwMode="auto">
          <a:xfrm>
            <a:off x="3352800" y="2209800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304800" y="2971800"/>
            <a:ext cx="29718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Single  WINDOW APPROACH</a:t>
            </a:r>
            <a:endParaRPr lang="en-US" dirty="0"/>
          </a:p>
        </p:txBody>
      </p:sp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667000"/>
            <a:ext cx="21336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Image result for thumbs up emoj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81400" y="0"/>
            <a:ext cx="1981200" cy="1981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00400" y="5638800"/>
            <a:ext cx="3276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We encourage automation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0" y="228600"/>
            <a:ext cx="1781432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Image result for Image of consultanc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524000"/>
            <a:ext cx="1713386" cy="1476376"/>
          </a:xfrm>
          <a:prstGeom prst="rect">
            <a:avLst/>
          </a:prstGeom>
          <a:noFill/>
        </p:spPr>
      </p:pic>
      <p:pic>
        <p:nvPicPr>
          <p:cNvPr id="11" name="Picture 6" descr="https://ec-i01.geccdn.net/site/images/large_wco/249459_4wco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4495800"/>
            <a:ext cx="1485900" cy="1485900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A56F109-BD78-4903-8E66-043B6928C7C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5334000"/>
            <a:ext cx="1395808" cy="113178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E8036F0-16AB-465C-A71B-02A8D9CD4DE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5000" y="457200"/>
            <a:ext cx="1472600" cy="124530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 descr="PAT_Logo_Final-0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AutoShape 11" descr="Image result for kuken air t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7" name="AutoShape 13" descr="Image result for kuken air t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9" name="AutoShape 15" descr="Image result for kuken air t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676400" y="1295400"/>
            <a:ext cx="6477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We ensure :  Your tooling part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676400" y="2514600"/>
            <a:ext cx="6400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/>
              <a:t>You concentrate to produce quality end products</a:t>
            </a:r>
            <a:endParaRPr lang="en-US" sz="2800" dirty="0"/>
          </a:p>
        </p:txBody>
      </p:sp>
      <p:pic>
        <p:nvPicPr>
          <p:cNvPr id="4098" name="Picture 2" descr="Analytics and Reporting in Rajkot, Gujrat,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505200"/>
            <a:ext cx="5048250" cy="2733676"/>
          </a:xfrm>
          <a:prstGeom prst="rect">
            <a:avLst/>
          </a:prstGeom>
          <a:noFill/>
        </p:spPr>
      </p:pic>
      <p:pic>
        <p:nvPicPr>
          <p:cNvPr id="12" name="Picture 11" descr="PAT_Logo_Final-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1676400" y="457200"/>
            <a:ext cx="6477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PAT AND USER PARTNERSHIP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57200"/>
            <a:ext cx="8915400" cy="1219200"/>
          </a:xfrm>
        </p:spPr>
        <p:txBody>
          <a:bodyPr>
            <a:normAutofit/>
          </a:bodyPr>
          <a:lstStyle/>
          <a:p>
            <a:pPr algn="ctr"/>
            <a:r>
              <a:rPr lang="en-IN" sz="5400" dirty="0" smtClean="0">
                <a:solidFill>
                  <a:schemeClr val="bg2">
                    <a:lumMod val="50000"/>
                  </a:schemeClr>
                </a:solidFill>
              </a:rPr>
              <a:t>    PACE</a:t>
            </a:r>
            <a:r>
              <a:rPr lang="en-IN" dirty="0" smtClean="0">
                <a:solidFill>
                  <a:schemeClr val="bg2">
                    <a:lumMod val="50000"/>
                  </a:schemeClr>
                </a:solidFill>
              </a:rPr>
              <a:t> ASSEMBLY TOOLS</a:t>
            </a:r>
            <a:endParaRPr lang="en-IN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436" name="AutoShape 4" descr="Image result for Image of Univer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Image result for Image of Univer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4514" name="Picture 2" descr="Image result for Image of we give consultanc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447800"/>
            <a:ext cx="5067300" cy="283768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62000" y="4724400"/>
            <a:ext cx="7924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Consultancy + Concept = Solution </a:t>
            </a:r>
            <a:endParaRPr lang="en-US" b="1" dirty="0"/>
          </a:p>
        </p:txBody>
      </p:sp>
      <p:pic>
        <p:nvPicPr>
          <p:cNvPr id="12" name="Picture 2" descr="Image result for Image of showing dire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09800"/>
            <a:ext cx="2635171" cy="1981200"/>
          </a:xfrm>
          <a:prstGeom prst="rect">
            <a:avLst/>
          </a:prstGeom>
          <a:noFill/>
        </p:spPr>
      </p:pic>
      <p:pic>
        <p:nvPicPr>
          <p:cNvPr id="10" name="Picture 9" descr="PAT_Logo_Final-0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 descr="Image result for summation 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876800"/>
            <a:ext cx="685800" cy="700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990600"/>
            <a:ext cx="8915400" cy="12192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bg2">
                    <a:lumMod val="50000"/>
                  </a:schemeClr>
                </a:solidFill>
              </a:rPr>
              <a:t>              </a:t>
            </a:r>
            <a:r>
              <a:rPr lang="en-IN" sz="5400" dirty="0" smtClean="0">
                <a:solidFill>
                  <a:schemeClr val="bg2">
                    <a:lumMod val="50000"/>
                  </a:schemeClr>
                </a:solidFill>
              </a:rPr>
              <a:t>Presence In India</a:t>
            </a:r>
            <a:endParaRPr lang="en-IN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2209800"/>
            <a:ext cx="762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581400" y="5943600"/>
            <a:ext cx="3276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Major customer bench</a:t>
            </a:r>
            <a:endParaRPr lang="en-US" dirty="0"/>
          </a:p>
        </p:txBody>
      </p:sp>
      <p:pic>
        <p:nvPicPr>
          <p:cNvPr id="7" name="Picture 6" descr="PAT_Logo_Final-0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chemeClr val="bg2">
                    <a:lumMod val="50000"/>
                  </a:schemeClr>
                </a:solidFill>
              </a:rPr>
              <a:t>  	  The Era Of 4.0 – Stay Ahead</a:t>
            </a:r>
            <a:endParaRPr lang="en-IN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 descr="PAT_Logo_Final-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0668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" name="Picture 2" descr="Optical fiber devices - Industry 4.0 compliance ! - CERSA MC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219200"/>
            <a:ext cx="6110227" cy="4343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2400" y="1219200"/>
            <a:ext cx="23622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b="1" dirty="0" smtClean="0"/>
              <a:t>SKILL</a:t>
            </a:r>
          </a:p>
          <a:p>
            <a:pPr algn="ctr"/>
            <a:endParaRPr lang="en-US" b="1" dirty="0" smtClean="0"/>
          </a:p>
          <a:p>
            <a:pPr algn="ctr">
              <a:buFont typeface="Arial" pitchFamily="34" charset="0"/>
              <a:buChar char="•"/>
            </a:pPr>
            <a:r>
              <a:rPr lang="en-US" b="1" dirty="0" smtClean="0"/>
              <a:t>TRAINING</a:t>
            </a:r>
          </a:p>
          <a:p>
            <a:pPr algn="ctr"/>
            <a:endParaRPr lang="en-US" b="1" dirty="0" smtClean="0"/>
          </a:p>
          <a:p>
            <a:pPr algn="ctr">
              <a:buFont typeface="Arial" pitchFamily="34" charset="0"/>
              <a:buChar char="•"/>
            </a:pPr>
            <a:r>
              <a:rPr lang="en-US" b="1" dirty="0" smtClean="0"/>
              <a:t>SMART WORK</a:t>
            </a:r>
          </a:p>
          <a:p>
            <a:pPr algn="ctr">
              <a:buFont typeface="Arial" pitchFamily="34" charset="0"/>
              <a:buChar char="•"/>
            </a:pPr>
            <a:endParaRPr lang="en-US" b="1" dirty="0" smtClean="0"/>
          </a:p>
          <a:p>
            <a:pPr algn="ctr">
              <a:buFont typeface="Arial" pitchFamily="34" charset="0"/>
              <a:buChar char="•"/>
            </a:pPr>
            <a:r>
              <a:rPr lang="en-US" b="1" dirty="0" smtClean="0"/>
              <a:t>SMART PRACTICE</a:t>
            </a:r>
          </a:p>
          <a:p>
            <a:pPr algn="ctr"/>
            <a:endParaRPr lang="en-US" b="1" dirty="0" smtClean="0"/>
          </a:p>
          <a:p>
            <a:pPr algn="ctr">
              <a:buFont typeface="Arial" pitchFamily="34" charset="0"/>
              <a:buChar char="•"/>
            </a:pPr>
            <a:r>
              <a:rPr lang="en-US" b="1" dirty="0" smtClean="0"/>
              <a:t>LATEST KNOWHOW</a:t>
            </a:r>
          </a:p>
          <a:p>
            <a:pPr algn="ctr">
              <a:buFont typeface="Arial" pitchFamily="34" charset="0"/>
              <a:buChar char="•"/>
            </a:pPr>
            <a:endParaRPr lang="en-US" b="1" dirty="0" smtClean="0"/>
          </a:p>
          <a:p>
            <a:pPr algn="ctr">
              <a:buFont typeface="Arial" pitchFamily="34" charset="0"/>
              <a:buChar char="•"/>
            </a:pPr>
            <a:r>
              <a:rPr lang="en-US" b="1" dirty="0" smtClean="0"/>
              <a:t>ADAPTABILITY</a:t>
            </a:r>
          </a:p>
          <a:p>
            <a:pPr algn="ctr">
              <a:buFont typeface="Arial" pitchFamily="34" charset="0"/>
              <a:buChar char="•"/>
            </a:pPr>
            <a:endParaRPr lang="en-US" b="1" dirty="0" smtClean="0"/>
          </a:p>
          <a:p>
            <a:pPr algn="ctr">
              <a:buFont typeface="Arial" pitchFamily="34" charset="0"/>
              <a:buChar char="•"/>
            </a:pPr>
            <a:r>
              <a:rPr lang="en-US" b="1" dirty="0" smtClean="0"/>
              <a:t>IMPLEMENTATION.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IN" sz="4000" dirty="0" smtClean="0">
                <a:solidFill>
                  <a:schemeClr val="bg2">
                    <a:lumMod val="50000"/>
                  </a:schemeClr>
                </a:solidFill>
              </a:rPr>
              <a:t>  	   NAME TO RECOGNIZE</a:t>
            </a:r>
            <a:endParaRPr lang="en-IN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H:\PAT_AL_MBP_OEM_WORKSHOP_FEB_7_2018\DSCN05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02519"/>
            <a:ext cx="4616158" cy="5145881"/>
          </a:xfrm>
          <a:prstGeom prst="rect">
            <a:avLst/>
          </a:prstGeom>
          <a:noFill/>
        </p:spPr>
      </p:pic>
      <p:pic>
        <p:nvPicPr>
          <p:cNvPr id="6" name="Picture 5" descr="PAT_Logo_Final-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IN" sz="4000" dirty="0" smtClean="0">
                <a:solidFill>
                  <a:schemeClr val="bg2">
                    <a:lumMod val="50000"/>
                  </a:schemeClr>
                </a:solidFill>
              </a:rPr>
              <a:t>  	   NAME TO RECOGNIZE</a:t>
            </a:r>
            <a:endParaRPr lang="en-IN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 descr="PAT_Logo_Final-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C:\Users\user\Desktop\PAT award and certificate as won SEPT 2020\IMG_E52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1280615" cy="182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user\Desktop\PAT award and certificate as won SEPT 2020\IMG_E52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223116" y="2272687"/>
            <a:ext cx="1455503" cy="209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user\Desktop\PAT award and certificate as won SEPT 2020\IMG_E52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581400"/>
            <a:ext cx="1863852" cy="129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user\Desktop\PAT award and certificate as won SEPT 2020\IMG_E524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4800600"/>
            <a:ext cx="1496233" cy="167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IN" sz="4000" dirty="0" smtClean="0">
                <a:solidFill>
                  <a:schemeClr val="bg2">
                    <a:lumMod val="50000"/>
                  </a:schemeClr>
                </a:solidFill>
              </a:rPr>
              <a:t>  	   </a:t>
            </a:r>
            <a:r>
              <a:rPr lang="en-IN" sz="3100" b="0" dirty="0" smtClean="0">
                <a:solidFill>
                  <a:srgbClr val="00B0F0"/>
                </a:solidFill>
              </a:rPr>
              <a:t>Consultancy For AL MBP project</a:t>
            </a:r>
            <a:endParaRPr lang="en-IN" sz="3100" b="0" dirty="0">
              <a:solidFill>
                <a:srgbClr val="00B0F0"/>
              </a:solidFill>
            </a:endParaRPr>
          </a:p>
        </p:txBody>
      </p:sp>
      <p:pic>
        <p:nvPicPr>
          <p:cNvPr id="7" name="Picture 6" descr="PAT_Logo_Final-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10668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19200"/>
            <a:ext cx="7391400" cy="441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286000" y="5791200"/>
            <a:ext cx="5791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FFFF00"/>
                </a:solidFill>
              </a:rPr>
              <a:t>PAT bagged the most prestigious order from AL for MBP project consultancy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xxx\introduction-2789965_960_720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438400"/>
            <a:ext cx="4953000" cy="4952999"/>
          </a:xfrm>
          <a:prstGeom prst="rect">
            <a:avLst/>
          </a:prstGeom>
          <a:noFill/>
        </p:spPr>
      </p:pic>
      <p:pic>
        <p:nvPicPr>
          <p:cNvPr id="25603" name="Picture 3" descr="C:\Users\User\Desktop\xxx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426697"/>
          </a:xfrm>
          <a:prstGeom prst="rect">
            <a:avLst/>
          </a:prstGeom>
          <a:noFill/>
        </p:spPr>
      </p:pic>
      <p:pic>
        <p:nvPicPr>
          <p:cNvPr id="5" name="Picture 4" descr="PAT_Logo_Final-0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9000" y="22860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581400"/>
            <a:ext cx="841704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user\Desktop\70ax83_f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373380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7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6781800" y="3581400"/>
            <a:ext cx="590650" cy="54302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 descr="C:\Users\ManishS\Downloads\PTS450EX-LOG-438x334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3657600"/>
            <a:ext cx="1041009" cy="618969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3657600"/>
            <a:ext cx="570918" cy="66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4495800"/>
            <a:ext cx="651409" cy="74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0400" y="4572000"/>
            <a:ext cx="1564558" cy="26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24800" y="5181600"/>
            <a:ext cx="916452" cy="73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72200" y="5562600"/>
            <a:ext cx="651409" cy="74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95400" y="3886200"/>
            <a:ext cx="60515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95400" y="4648200"/>
            <a:ext cx="770559" cy="70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Image result for MOUNTZ Rotary Sensor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05400" y="3581400"/>
            <a:ext cx="470319" cy="478302"/>
          </a:xfrm>
          <a:prstGeom prst="rect">
            <a:avLst/>
          </a:prstGeom>
          <a:noFill/>
        </p:spPr>
      </p:pic>
      <p:pic>
        <p:nvPicPr>
          <p:cNvPr id="18" name="Picture 17"/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86600" y="5638800"/>
            <a:ext cx="70358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User\Desktop\xxx\download (6).jpg"/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33400" y="5486400"/>
            <a:ext cx="666359" cy="38398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257800" y="5943600"/>
            <a:ext cx="823913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154003" y="750283"/>
            <a:ext cx="4855595" cy="7512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Are  you thinking ??</a:t>
            </a:r>
            <a:endParaRPr kumimoji="0" lang="en-IN" sz="2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4" name="AutoShape 2" descr="Image result for weigh balance clipart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Image result for weigh balance clipart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Image result for weigh balance clipart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Image result for weigh balance clipart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2" name="Picture 10" descr="Image result for weigh balance clipart"/>
          <p:cNvPicPr>
            <a:picLocks noChangeAspect="1" noChangeArrowheads="1"/>
          </p:cNvPicPr>
          <p:nvPr/>
        </p:nvPicPr>
        <p:blipFill>
          <a:blip r:embed="rId2"/>
          <a:srcRect b="7351"/>
          <a:stretch>
            <a:fillRect/>
          </a:stretch>
        </p:blipFill>
        <p:spPr bwMode="auto">
          <a:xfrm>
            <a:off x="3276600" y="1447800"/>
            <a:ext cx="3658830" cy="4175449"/>
          </a:xfrm>
          <a:prstGeom prst="rect">
            <a:avLst/>
          </a:prstGeom>
          <a:noFill/>
        </p:spPr>
      </p:pic>
      <p:pic>
        <p:nvPicPr>
          <p:cNvPr id="18444" name="Picture 12" descr="Image result for cost management clipar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0478" y="4163959"/>
            <a:ext cx="1256097" cy="1185530"/>
          </a:xfrm>
          <a:prstGeom prst="rect">
            <a:avLst/>
          </a:prstGeom>
          <a:noFill/>
        </p:spPr>
      </p:pic>
      <p:pic>
        <p:nvPicPr>
          <p:cNvPr id="18448" name="Picture 16" descr="Image result for cost management clipa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4CFE4"/>
              </a:clrFrom>
              <a:clrTo>
                <a:srgbClr val="84CFE4">
                  <a:alpha val="0"/>
                </a:srgbClr>
              </a:clrTo>
            </a:clrChange>
          </a:blip>
          <a:srcRect l="20623" t="34218" r="38282" b="44066"/>
          <a:stretch>
            <a:fillRect/>
          </a:stretch>
        </p:blipFill>
        <p:spPr bwMode="auto">
          <a:xfrm>
            <a:off x="5118235" y="4730750"/>
            <a:ext cx="1169469" cy="520566"/>
          </a:xfrm>
          <a:prstGeom prst="rect">
            <a:avLst/>
          </a:prstGeom>
          <a:noFill/>
        </p:spPr>
      </p:pic>
      <p:pic>
        <p:nvPicPr>
          <p:cNvPr id="18450" name="Picture 18" descr="Image result for Choose the right one clipar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8622" y="4376059"/>
            <a:ext cx="1730779" cy="2258007"/>
          </a:xfrm>
          <a:prstGeom prst="rect">
            <a:avLst/>
          </a:prstGeom>
          <a:noFill/>
        </p:spPr>
      </p:pic>
      <p:pic>
        <p:nvPicPr>
          <p:cNvPr id="1026" name="Picture 2" descr="Image result for image of thinking"/>
          <p:cNvPicPr>
            <a:picLocks noChangeAspect="1" noChangeArrowheads="1"/>
          </p:cNvPicPr>
          <p:nvPr/>
        </p:nvPicPr>
        <p:blipFill>
          <a:blip r:embed="rId6"/>
          <a:srcRect b="7633"/>
          <a:stretch>
            <a:fillRect/>
          </a:stretch>
        </p:blipFill>
        <p:spPr bwMode="auto">
          <a:xfrm>
            <a:off x="174433" y="2041191"/>
            <a:ext cx="2064544" cy="246343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981200" y="457200"/>
            <a:ext cx="632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What you are thinking about cost management ?</a:t>
            </a:r>
            <a:endParaRPr lang="en-US" b="1" dirty="0"/>
          </a:p>
        </p:txBody>
      </p:sp>
      <p:pic>
        <p:nvPicPr>
          <p:cNvPr id="14" name="Picture 13" descr="PAT_Logo_Final-0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57200"/>
            <a:ext cx="8915400" cy="1219200"/>
          </a:xfrm>
        </p:spPr>
        <p:txBody>
          <a:bodyPr>
            <a:normAutofit/>
          </a:bodyPr>
          <a:lstStyle/>
          <a:p>
            <a:pPr algn="ctr"/>
            <a:r>
              <a:rPr lang="en-IN" sz="5400" dirty="0" smtClean="0">
                <a:solidFill>
                  <a:schemeClr val="bg2">
                    <a:lumMod val="50000"/>
                  </a:schemeClr>
                </a:solidFill>
              </a:rPr>
              <a:t>    PACE</a:t>
            </a:r>
            <a:r>
              <a:rPr lang="en-IN" dirty="0" smtClean="0">
                <a:solidFill>
                  <a:schemeClr val="bg2">
                    <a:lumMod val="50000"/>
                  </a:schemeClr>
                </a:solidFill>
              </a:rPr>
              <a:t> ASSEMBLY TOOLS</a:t>
            </a:r>
            <a:endParaRPr lang="en-IN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57200" y="1600200"/>
            <a:ext cx="8382000" cy="3745321"/>
            <a:chOff x="150" y="744"/>
            <a:chExt cx="5340" cy="3611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559" y="4147"/>
              <a:ext cx="36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itchFamily="18" charset="0"/>
                  <a:cs typeface="Arial" charset="0"/>
                </a:rPr>
                <a:t>Time</a:t>
              </a:r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50" y="744"/>
              <a:ext cx="5343" cy="3384"/>
              <a:chOff x="6" y="744"/>
              <a:chExt cx="5343" cy="3384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3696" y="1152"/>
                <a:ext cx="720" cy="1776"/>
                <a:chOff x="720" y="1344"/>
                <a:chExt cx="720" cy="1776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720" y="1344"/>
                  <a:ext cx="720" cy="432"/>
                  <a:chOff x="2064" y="1152"/>
                  <a:chExt cx="720" cy="432"/>
                </a:xfrm>
              </p:grpSpPr>
              <p:grpSp>
                <p:nvGrpSpPr>
                  <p:cNvPr id="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112" y="1152"/>
                    <a:ext cx="624" cy="336"/>
                    <a:chOff x="2112" y="1152"/>
                    <a:chExt cx="624" cy="336"/>
                  </a:xfrm>
                </p:grpSpPr>
                <p:sp>
                  <p:nvSpPr>
                    <p:cNvPr id="282" name="AutoShap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1152"/>
                      <a:ext cx="624" cy="336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3" name="AutoShape 11"/>
                    <p:cNvSpPr>
                      <a:spLocks noChangeArrowheads="1"/>
                    </p:cNvSpPr>
                    <p:nvPr/>
                  </p:nvSpPr>
                  <p:spPr bwMode="auto">
                    <a:xfrm rot="-5394265">
                      <a:off x="2065" y="1199"/>
                      <a:ext cx="334" cy="240"/>
                    </a:xfrm>
                    <a:prstGeom prst="flowChartDelay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4" name="AutoShape 12"/>
                    <p:cNvSpPr>
                      <a:spLocks noChangeArrowheads="1"/>
                    </p:cNvSpPr>
                    <p:nvPr/>
                  </p:nvSpPr>
                  <p:spPr bwMode="auto">
                    <a:xfrm rot="-5394265">
                      <a:off x="2449" y="1199"/>
                      <a:ext cx="334" cy="240"/>
                    </a:xfrm>
                    <a:prstGeom prst="flowChartDelay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5" name="AutoShape 13"/>
                    <p:cNvSpPr>
                      <a:spLocks noChangeArrowheads="1"/>
                    </p:cNvSpPr>
                    <p:nvPr/>
                  </p:nvSpPr>
                  <p:spPr bwMode="auto">
                    <a:xfrm rot="-5394265">
                      <a:off x="2257" y="1199"/>
                      <a:ext cx="334" cy="240"/>
                    </a:xfrm>
                    <a:prstGeom prst="flowChartDelay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9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1488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1488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1536"/>
                    <a:ext cx="720" cy="4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17"/>
                <p:cNvGrpSpPr>
                  <a:grpSpLocks/>
                </p:cNvGrpSpPr>
                <p:nvPr/>
              </p:nvGrpSpPr>
              <p:grpSpPr bwMode="auto">
                <a:xfrm>
                  <a:off x="864" y="1776"/>
                  <a:ext cx="432" cy="672"/>
                  <a:chOff x="864" y="1776"/>
                  <a:chExt cx="432" cy="672"/>
                </a:xfrm>
              </p:grpSpPr>
              <p:sp>
                <p:nvSpPr>
                  <p:cNvPr id="262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77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3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87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4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96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5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064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160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25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35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77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0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87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96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064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160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25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5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1776"/>
                    <a:ext cx="336" cy="67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2448"/>
                    <a:ext cx="3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34"/>
                <p:cNvGrpSpPr>
                  <a:grpSpLocks/>
                </p:cNvGrpSpPr>
                <p:nvPr/>
              </p:nvGrpSpPr>
              <p:grpSpPr bwMode="auto">
                <a:xfrm>
                  <a:off x="864" y="2448"/>
                  <a:ext cx="432" cy="672"/>
                  <a:chOff x="4032" y="2832"/>
                  <a:chExt cx="432" cy="672"/>
                </a:xfrm>
              </p:grpSpPr>
              <p:sp>
                <p:nvSpPr>
                  <p:cNvPr id="246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3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92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024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120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21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1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31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40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283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4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292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5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024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120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21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31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" name="AutoShape 48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0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0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832"/>
                    <a:ext cx="336" cy="67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1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504"/>
                    <a:ext cx="3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" name="Group 51"/>
              <p:cNvGrpSpPr>
                <a:grpSpLocks/>
              </p:cNvGrpSpPr>
              <p:nvPr/>
            </p:nvGrpSpPr>
            <p:grpSpPr bwMode="auto">
              <a:xfrm>
                <a:off x="3696" y="1152"/>
                <a:ext cx="720" cy="1776"/>
                <a:chOff x="720" y="1344"/>
                <a:chExt cx="720" cy="1776"/>
              </a:xfrm>
            </p:grpSpPr>
            <p:grpSp>
              <p:nvGrpSpPr>
                <p:cNvPr id="13" name="Group 52"/>
                <p:cNvGrpSpPr>
                  <a:grpSpLocks/>
                </p:cNvGrpSpPr>
                <p:nvPr/>
              </p:nvGrpSpPr>
              <p:grpSpPr bwMode="auto">
                <a:xfrm>
                  <a:off x="720" y="1344"/>
                  <a:ext cx="720" cy="432"/>
                  <a:chOff x="2064" y="1152"/>
                  <a:chExt cx="720" cy="432"/>
                </a:xfrm>
              </p:grpSpPr>
              <p:grpSp>
                <p:nvGrpSpPr>
                  <p:cNvPr id="14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2112" y="1152"/>
                    <a:ext cx="624" cy="336"/>
                    <a:chOff x="2112" y="1152"/>
                    <a:chExt cx="624" cy="336"/>
                  </a:xfrm>
                </p:grpSpPr>
                <p:sp>
                  <p:nvSpPr>
                    <p:cNvPr id="239" name="AutoShap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1152"/>
                      <a:ext cx="624" cy="336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" name="AutoShape 55"/>
                    <p:cNvSpPr>
                      <a:spLocks noChangeArrowheads="1"/>
                    </p:cNvSpPr>
                    <p:nvPr/>
                  </p:nvSpPr>
                  <p:spPr bwMode="auto">
                    <a:xfrm rot="-5394265">
                      <a:off x="2065" y="1199"/>
                      <a:ext cx="334" cy="240"/>
                    </a:xfrm>
                    <a:prstGeom prst="flowChartDelay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1" name="AutoShape 56"/>
                    <p:cNvSpPr>
                      <a:spLocks noChangeArrowheads="1"/>
                    </p:cNvSpPr>
                    <p:nvPr/>
                  </p:nvSpPr>
                  <p:spPr bwMode="auto">
                    <a:xfrm rot="-5394265">
                      <a:off x="2449" y="1199"/>
                      <a:ext cx="334" cy="240"/>
                    </a:xfrm>
                    <a:prstGeom prst="flowChartDelay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" name="AutoShape 57"/>
                    <p:cNvSpPr>
                      <a:spLocks noChangeArrowheads="1"/>
                    </p:cNvSpPr>
                    <p:nvPr/>
                  </p:nvSpPr>
                  <p:spPr bwMode="auto">
                    <a:xfrm rot="-5394265">
                      <a:off x="2257" y="1199"/>
                      <a:ext cx="334" cy="240"/>
                    </a:xfrm>
                    <a:prstGeom prst="flowChartDelay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36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1488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1488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1536"/>
                    <a:ext cx="720" cy="4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61"/>
                <p:cNvGrpSpPr>
                  <a:grpSpLocks/>
                </p:cNvGrpSpPr>
                <p:nvPr/>
              </p:nvGrpSpPr>
              <p:grpSpPr bwMode="auto">
                <a:xfrm>
                  <a:off x="864" y="1776"/>
                  <a:ext cx="432" cy="672"/>
                  <a:chOff x="864" y="1776"/>
                  <a:chExt cx="432" cy="672"/>
                </a:xfrm>
              </p:grpSpPr>
              <p:sp>
                <p:nvSpPr>
                  <p:cNvPr id="219" name="AutoShape 62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77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0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87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1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96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2" name="AutoShape 65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064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3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160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4" name="AutoShape 67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25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35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77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7" name="AutoShape 70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87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8" name="AutoShape 7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96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9" name="AutoShape 7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064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" name="AutoShape 7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160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1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25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" name="AutoShape 75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5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3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1776"/>
                    <a:ext cx="336" cy="67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4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2448"/>
                    <a:ext cx="3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78"/>
                <p:cNvGrpSpPr>
                  <a:grpSpLocks/>
                </p:cNvGrpSpPr>
                <p:nvPr/>
              </p:nvGrpSpPr>
              <p:grpSpPr bwMode="auto">
                <a:xfrm>
                  <a:off x="864" y="2448"/>
                  <a:ext cx="432" cy="672"/>
                  <a:chOff x="4032" y="2832"/>
                  <a:chExt cx="432" cy="672"/>
                </a:xfrm>
              </p:grpSpPr>
              <p:sp>
                <p:nvSpPr>
                  <p:cNvPr id="203" name="AutoShape 79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3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4" name="AutoShape 80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92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AutoShape 81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024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" name="AutoShape 8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120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21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8" name="AutoShape 8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31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9" name="AutoShape 85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40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0" name="AutoShape 86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283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1" name="AutoShape 87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292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2" name="AutoShape 88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024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" name="AutoShape 89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120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21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" name="AutoShape 9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31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0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832"/>
                    <a:ext cx="336" cy="67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504"/>
                    <a:ext cx="3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4" name="Group 95"/>
              <p:cNvGrpSpPr>
                <a:grpSpLocks/>
              </p:cNvGrpSpPr>
              <p:nvPr/>
            </p:nvGrpSpPr>
            <p:grpSpPr bwMode="auto">
              <a:xfrm>
                <a:off x="1296" y="1296"/>
                <a:ext cx="720" cy="1776"/>
                <a:chOff x="720" y="1344"/>
                <a:chExt cx="720" cy="1776"/>
              </a:xfrm>
            </p:grpSpPr>
            <p:grpSp>
              <p:nvGrpSpPr>
                <p:cNvPr id="25" name="Group 96"/>
                <p:cNvGrpSpPr>
                  <a:grpSpLocks/>
                </p:cNvGrpSpPr>
                <p:nvPr/>
              </p:nvGrpSpPr>
              <p:grpSpPr bwMode="auto">
                <a:xfrm>
                  <a:off x="720" y="1344"/>
                  <a:ext cx="720" cy="432"/>
                  <a:chOff x="2064" y="1152"/>
                  <a:chExt cx="720" cy="432"/>
                </a:xfrm>
              </p:grpSpPr>
              <p:grpSp>
                <p:nvGrpSpPr>
                  <p:cNvPr id="2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112" y="1152"/>
                    <a:ext cx="624" cy="336"/>
                    <a:chOff x="2112" y="1152"/>
                    <a:chExt cx="624" cy="336"/>
                  </a:xfrm>
                </p:grpSpPr>
                <p:sp>
                  <p:nvSpPr>
                    <p:cNvPr id="196" name="AutoShap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1152"/>
                      <a:ext cx="624" cy="336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" name="AutoShape 99"/>
                    <p:cNvSpPr>
                      <a:spLocks noChangeArrowheads="1"/>
                    </p:cNvSpPr>
                    <p:nvPr/>
                  </p:nvSpPr>
                  <p:spPr bwMode="auto">
                    <a:xfrm rot="-5394265">
                      <a:off x="2065" y="1199"/>
                      <a:ext cx="334" cy="240"/>
                    </a:xfrm>
                    <a:prstGeom prst="flowChartDelay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8" name="AutoShape 100"/>
                    <p:cNvSpPr>
                      <a:spLocks noChangeArrowheads="1"/>
                    </p:cNvSpPr>
                    <p:nvPr/>
                  </p:nvSpPr>
                  <p:spPr bwMode="auto">
                    <a:xfrm rot="-5394265">
                      <a:off x="2449" y="1199"/>
                      <a:ext cx="334" cy="240"/>
                    </a:xfrm>
                    <a:prstGeom prst="flowChartDelay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9" name="AutoShape 101"/>
                    <p:cNvSpPr>
                      <a:spLocks noChangeArrowheads="1"/>
                    </p:cNvSpPr>
                    <p:nvPr/>
                  </p:nvSpPr>
                  <p:spPr bwMode="auto">
                    <a:xfrm rot="-5394265">
                      <a:off x="2257" y="1199"/>
                      <a:ext cx="334" cy="240"/>
                    </a:xfrm>
                    <a:prstGeom prst="flowChartDelay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3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1488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1488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1536"/>
                    <a:ext cx="720" cy="4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105"/>
                <p:cNvGrpSpPr>
                  <a:grpSpLocks/>
                </p:cNvGrpSpPr>
                <p:nvPr/>
              </p:nvGrpSpPr>
              <p:grpSpPr bwMode="auto">
                <a:xfrm>
                  <a:off x="864" y="1776"/>
                  <a:ext cx="432" cy="672"/>
                  <a:chOff x="864" y="1776"/>
                  <a:chExt cx="432" cy="672"/>
                </a:xfrm>
              </p:grpSpPr>
              <p:sp>
                <p:nvSpPr>
                  <p:cNvPr id="176" name="AutoShape 106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77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7" name="AutoShape 107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87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8" name="AutoShape 108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96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9" name="AutoShape 109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064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" name="AutoShape 110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160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1" name="AutoShape 111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25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" name="AutoShape 112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35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" name="AutoShape 11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77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4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87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" name="AutoShape 115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96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" name="AutoShape 11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064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" name="AutoShape 117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160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" name="AutoShape 11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25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" name="AutoShape 11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5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1776"/>
                    <a:ext cx="336" cy="67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2448"/>
                    <a:ext cx="3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122"/>
                <p:cNvGrpSpPr>
                  <a:grpSpLocks/>
                </p:cNvGrpSpPr>
                <p:nvPr/>
              </p:nvGrpSpPr>
              <p:grpSpPr bwMode="auto">
                <a:xfrm>
                  <a:off x="864" y="2448"/>
                  <a:ext cx="432" cy="672"/>
                  <a:chOff x="4032" y="2832"/>
                  <a:chExt cx="432" cy="672"/>
                </a:xfrm>
              </p:grpSpPr>
              <p:sp>
                <p:nvSpPr>
                  <p:cNvPr id="160" name="AutoShape 123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3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1" name="AutoShape 12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92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2" name="AutoShape 125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024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3" name="AutoShape 126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120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" name="AutoShape 127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21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" name="AutoShape 128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31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" name="AutoShape 129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40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7" name="AutoShape 130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283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8" name="AutoShape 1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292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" name="AutoShape 132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024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0" name="AutoShape 133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120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" name="AutoShape 134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21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" name="AutoShape 135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31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3" name="AutoShape 136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0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832"/>
                    <a:ext cx="336" cy="67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504"/>
                    <a:ext cx="3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0" name="Group 139"/>
              <p:cNvGrpSpPr>
                <a:grpSpLocks/>
              </p:cNvGrpSpPr>
              <p:nvPr/>
            </p:nvGrpSpPr>
            <p:grpSpPr bwMode="auto">
              <a:xfrm>
                <a:off x="3696" y="1152"/>
                <a:ext cx="720" cy="1776"/>
                <a:chOff x="720" y="1344"/>
                <a:chExt cx="720" cy="1776"/>
              </a:xfrm>
            </p:grpSpPr>
            <p:grpSp>
              <p:nvGrpSpPr>
                <p:cNvPr id="31" name="Group 140"/>
                <p:cNvGrpSpPr>
                  <a:grpSpLocks/>
                </p:cNvGrpSpPr>
                <p:nvPr/>
              </p:nvGrpSpPr>
              <p:grpSpPr bwMode="auto">
                <a:xfrm>
                  <a:off x="720" y="1344"/>
                  <a:ext cx="720" cy="432"/>
                  <a:chOff x="2064" y="1152"/>
                  <a:chExt cx="720" cy="432"/>
                </a:xfrm>
              </p:grpSpPr>
              <p:grpSp>
                <p:nvGrpSpPr>
                  <p:cNvPr id="235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2112" y="1152"/>
                    <a:ext cx="624" cy="336"/>
                    <a:chOff x="2112" y="1152"/>
                    <a:chExt cx="624" cy="336"/>
                  </a:xfrm>
                </p:grpSpPr>
                <p:sp>
                  <p:nvSpPr>
                    <p:cNvPr id="153" name="AutoShap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1152"/>
                      <a:ext cx="624" cy="336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" name="AutoShape 143"/>
                    <p:cNvSpPr>
                      <a:spLocks noChangeArrowheads="1"/>
                    </p:cNvSpPr>
                    <p:nvPr/>
                  </p:nvSpPr>
                  <p:spPr bwMode="auto">
                    <a:xfrm rot="-5394265">
                      <a:off x="2065" y="1199"/>
                      <a:ext cx="334" cy="240"/>
                    </a:xfrm>
                    <a:prstGeom prst="flowChartDelay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" name="AutoShape 144"/>
                    <p:cNvSpPr>
                      <a:spLocks noChangeArrowheads="1"/>
                    </p:cNvSpPr>
                    <p:nvPr/>
                  </p:nvSpPr>
                  <p:spPr bwMode="auto">
                    <a:xfrm rot="-5394265">
                      <a:off x="2449" y="1199"/>
                      <a:ext cx="334" cy="240"/>
                    </a:xfrm>
                    <a:prstGeom prst="flowChartDelay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" name="AutoShape 145"/>
                    <p:cNvSpPr>
                      <a:spLocks noChangeArrowheads="1"/>
                    </p:cNvSpPr>
                    <p:nvPr/>
                  </p:nvSpPr>
                  <p:spPr bwMode="auto">
                    <a:xfrm rot="-5394265">
                      <a:off x="2257" y="1199"/>
                      <a:ext cx="334" cy="240"/>
                    </a:xfrm>
                    <a:prstGeom prst="flowChartDelay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50" name="Line 1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1488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1488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1536"/>
                    <a:ext cx="720" cy="4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" name="Group 149"/>
                <p:cNvGrpSpPr>
                  <a:grpSpLocks/>
                </p:cNvGrpSpPr>
                <p:nvPr/>
              </p:nvGrpSpPr>
              <p:grpSpPr bwMode="auto">
                <a:xfrm>
                  <a:off x="864" y="1776"/>
                  <a:ext cx="432" cy="672"/>
                  <a:chOff x="864" y="1776"/>
                  <a:chExt cx="432" cy="672"/>
                </a:xfrm>
              </p:grpSpPr>
              <p:sp>
                <p:nvSpPr>
                  <p:cNvPr id="133" name="AutoShape 150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77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AutoShape 151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87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" name="AutoShape 152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96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" name="AutoShape 153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064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" name="AutoShape 154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160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AutoShape 155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25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" name="AutoShape 156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35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AutoShape 157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77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AutoShape 15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87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AutoShape 15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96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AutoShape 160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064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" name="AutoShape 16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160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AutoShape 16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25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6" name="AutoShape 16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5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1776"/>
                    <a:ext cx="336" cy="67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2448"/>
                    <a:ext cx="3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" name="Group 166"/>
                <p:cNvGrpSpPr>
                  <a:grpSpLocks/>
                </p:cNvGrpSpPr>
                <p:nvPr/>
              </p:nvGrpSpPr>
              <p:grpSpPr bwMode="auto">
                <a:xfrm>
                  <a:off x="864" y="2448"/>
                  <a:ext cx="432" cy="672"/>
                  <a:chOff x="4032" y="2832"/>
                  <a:chExt cx="432" cy="672"/>
                </a:xfrm>
              </p:grpSpPr>
              <p:sp>
                <p:nvSpPr>
                  <p:cNvPr id="117" name="AutoShape 167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3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AutoShape 168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92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AutoShape 169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024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AutoShape 170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120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AutoShape 171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21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AutoShape 17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31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AutoShape 173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40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AutoShape 174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283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AutoShape 175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292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AutoShape 176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024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AutoShape 177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120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" name="AutoShape 178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21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" name="AutoShape 179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31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AutoShape 180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0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832"/>
                    <a:ext cx="336" cy="67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504"/>
                    <a:ext cx="3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" name="Line 183"/>
              <p:cNvSpPr>
                <a:spLocks noChangeShapeType="1"/>
              </p:cNvSpPr>
              <p:nvPr/>
            </p:nvSpPr>
            <p:spPr bwMode="auto">
              <a:xfrm>
                <a:off x="816" y="2592"/>
                <a:ext cx="412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5" name="Group 184"/>
              <p:cNvGrpSpPr>
                <a:grpSpLocks/>
              </p:cNvGrpSpPr>
              <p:nvPr/>
            </p:nvGrpSpPr>
            <p:grpSpPr bwMode="auto">
              <a:xfrm>
                <a:off x="1296" y="1296"/>
                <a:ext cx="720" cy="1776"/>
                <a:chOff x="720" y="1344"/>
                <a:chExt cx="720" cy="1776"/>
              </a:xfrm>
            </p:grpSpPr>
            <p:grpSp>
              <p:nvGrpSpPr>
                <p:cNvPr id="32" name="Group 185"/>
                <p:cNvGrpSpPr>
                  <a:grpSpLocks/>
                </p:cNvGrpSpPr>
                <p:nvPr/>
              </p:nvGrpSpPr>
              <p:grpSpPr bwMode="auto">
                <a:xfrm>
                  <a:off x="720" y="1344"/>
                  <a:ext cx="720" cy="432"/>
                  <a:chOff x="2064" y="1152"/>
                  <a:chExt cx="720" cy="432"/>
                </a:xfrm>
              </p:grpSpPr>
              <p:grpSp>
                <p:nvGrpSpPr>
                  <p:cNvPr id="33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2112" y="1152"/>
                    <a:ext cx="624" cy="336"/>
                    <a:chOff x="2112" y="1152"/>
                    <a:chExt cx="624" cy="336"/>
                  </a:xfrm>
                </p:grpSpPr>
                <p:sp>
                  <p:nvSpPr>
                    <p:cNvPr id="110" name="AutoShap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1152"/>
                      <a:ext cx="624" cy="336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" name="AutoShape 188"/>
                    <p:cNvSpPr>
                      <a:spLocks noChangeArrowheads="1"/>
                    </p:cNvSpPr>
                    <p:nvPr/>
                  </p:nvSpPr>
                  <p:spPr bwMode="auto">
                    <a:xfrm rot="-5394265">
                      <a:off x="2065" y="1199"/>
                      <a:ext cx="334" cy="240"/>
                    </a:xfrm>
                    <a:prstGeom prst="flowChartDelay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AutoShape 189"/>
                    <p:cNvSpPr>
                      <a:spLocks noChangeArrowheads="1"/>
                    </p:cNvSpPr>
                    <p:nvPr/>
                  </p:nvSpPr>
                  <p:spPr bwMode="auto">
                    <a:xfrm rot="-5394265">
                      <a:off x="2449" y="1199"/>
                      <a:ext cx="334" cy="240"/>
                    </a:xfrm>
                    <a:prstGeom prst="flowChartDelay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" name="AutoShape 190"/>
                    <p:cNvSpPr>
                      <a:spLocks noChangeArrowheads="1"/>
                    </p:cNvSpPr>
                    <p:nvPr/>
                  </p:nvSpPr>
                  <p:spPr bwMode="auto">
                    <a:xfrm rot="-5394265">
                      <a:off x="2257" y="1199"/>
                      <a:ext cx="334" cy="240"/>
                    </a:xfrm>
                    <a:prstGeom prst="flowChartDelay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7" name="Line 1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1488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1488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1536"/>
                    <a:ext cx="720" cy="4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" name="Group 194"/>
                <p:cNvGrpSpPr>
                  <a:grpSpLocks/>
                </p:cNvGrpSpPr>
                <p:nvPr/>
              </p:nvGrpSpPr>
              <p:grpSpPr bwMode="auto">
                <a:xfrm>
                  <a:off x="864" y="1776"/>
                  <a:ext cx="432" cy="672"/>
                  <a:chOff x="864" y="1776"/>
                  <a:chExt cx="432" cy="672"/>
                </a:xfrm>
              </p:grpSpPr>
              <p:sp>
                <p:nvSpPr>
                  <p:cNvPr id="90" name="AutoShape 195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77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1" name="AutoShape 196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87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" name="AutoShape 197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96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" name="AutoShape 198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064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4" name="AutoShape 199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160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" name="AutoShape 200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25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" name="AutoShape 201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35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77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AutoShape 20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87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" name="AutoShape 20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96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064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AutoShape 20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160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" name="AutoShape 207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25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AutoShape 20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5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1776"/>
                    <a:ext cx="336" cy="67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2448"/>
                    <a:ext cx="3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" name="Group 211"/>
                <p:cNvGrpSpPr>
                  <a:grpSpLocks/>
                </p:cNvGrpSpPr>
                <p:nvPr/>
              </p:nvGrpSpPr>
              <p:grpSpPr bwMode="auto">
                <a:xfrm>
                  <a:off x="864" y="2448"/>
                  <a:ext cx="432" cy="672"/>
                  <a:chOff x="4032" y="2832"/>
                  <a:chExt cx="432" cy="672"/>
                </a:xfrm>
              </p:grpSpPr>
              <p:sp>
                <p:nvSpPr>
                  <p:cNvPr id="74" name="AutoShape 21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3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AutoShape 213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92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AutoShape 21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024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" name="AutoShape 215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120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" name="AutoShape 216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21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" name="AutoShape 217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31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AutoShape 218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40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" name="AutoShape 219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283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AutoShape 220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292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" name="AutoShape 22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024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4" name="AutoShape 222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120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5" name="AutoShape 223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216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6" name="AutoShape 224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312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7" name="AutoShape 225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08"/>
                    <a:ext cx="96" cy="96"/>
                  </a:xfrm>
                  <a:prstGeom prst="diamond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8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832"/>
                    <a:ext cx="336" cy="67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504"/>
                    <a:ext cx="3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7" name="Rectangle 228"/>
              <p:cNvSpPr>
                <a:spLocks noChangeArrowheads="1"/>
              </p:cNvSpPr>
              <p:nvPr/>
            </p:nvSpPr>
            <p:spPr bwMode="auto">
              <a:xfrm>
                <a:off x="816" y="2208"/>
                <a:ext cx="4128" cy="384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229"/>
              <p:cNvSpPr>
                <a:spLocks noChangeArrowheads="1"/>
              </p:cNvSpPr>
              <p:nvPr/>
            </p:nvSpPr>
            <p:spPr bwMode="auto">
              <a:xfrm>
                <a:off x="816" y="2592"/>
                <a:ext cx="4128" cy="384"/>
              </a:xfrm>
              <a:prstGeom prst="rect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230"/>
              <p:cNvSpPr>
                <a:spLocks noChangeArrowheads="1"/>
              </p:cNvSpPr>
              <p:nvPr/>
            </p:nvSpPr>
            <p:spPr bwMode="auto">
              <a:xfrm rot="-178888">
                <a:off x="816" y="1632"/>
                <a:ext cx="4080" cy="38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cs typeface="Arial" charset="0"/>
                </a:endParaRPr>
              </a:p>
            </p:txBody>
          </p:sp>
          <p:grpSp>
            <p:nvGrpSpPr>
              <p:cNvPr id="63" name="Group 231"/>
              <p:cNvGrpSpPr>
                <a:grpSpLocks/>
              </p:cNvGrpSpPr>
              <p:nvPr/>
            </p:nvGrpSpPr>
            <p:grpSpPr bwMode="auto">
              <a:xfrm>
                <a:off x="816" y="2160"/>
                <a:ext cx="4128" cy="432"/>
                <a:chOff x="816" y="336"/>
                <a:chExt cx="4128" cy="432"/>
              </a:xfrm>
            </p:grpSpPr>
            <p:grpSp>
              <p:nvGrpSpPr>
                <p:cNvPr id="278" name="Group 232"/>
                <p:cNvGrpSpPr>
                  <a:grpSpLocks/>
                </p:cNvGrpSpPr>
                <p:nvPr/>
              </p:nvGrpSpPr>
              <p:grpSpPr bwMode="auto">
                <a:xfrm>
                  <a:off x="816" y="336"/>
                  <a:ext cx="4128" cy="432"/>
                  <a:chOff x="816" y="336"/>
                  <a:chExt cx="4128" cy="432"/>
                </a:xfrm>
              </p:grpSpPr>
              <p:grpSp>
                <p:nvGrpSpPr>
                  <p:cNvPr id="286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816" y="336"/>
                    <a:ext cx="4128" cy="48"/>
                    <a:chOff x="912" y="2016"/>
                    <a:chExt cx="4128" cy="48"/>
                  </a:xfrm>
                </p:grpSpPr>
                <p:sp>
                  <p:nvSpPr>
                    <p:cNvPr id="68" name="Line 2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2064"/>
                      <a:ext cx="1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Line 2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92" y="2064"/>
                      <a:ext cx="1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2160" y="2016"/>
                      <a:ext cx="1632" cy="48"/>
                    </a:xfrm>
                    <a:custGeom>
                      <a:avLst/>
                      <a:gdLst>
                        <a:gd name="T0" fmla="*/ 0 w 1632"/>
                        <a:gd name="T1" fmla="*/ 48 h 48"/>
                        <a:gd name="T2" fmla="*/ 816 w 1632"/>
                        <a:gd name="T3" fmla="*/ 0 h 48"/>
                        <a:gd name="T4" fmla="*/ 1632 w 1632"/>
                        <a:gd name="T5" fmla="*/ 48 h 48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632" h="48">
                          <a:moveTo>
                            <a:pt x="0" y="48"/>
                          </a:moveTo>
                          <a:cubicBezTo>
                            <a:pt x="272" y="24"/>
                            <a:pt x="544" y="0"/>
                            <a:pt x="816" y="0"/>
                          </a:cubicBezTo>
                          <a:cubicBezTo>
                            <a:pt x="1088" y="0"/>
                            <a:pt x="1496" y="40"/>
                            <a:pt x="1632" y="48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" name="Group 237"/>
                  <p:cNvGrpSpPr>
                    <a:grpSpLocks/>
                  </p:cNvGrpSpPr>
                  <p:nvPr/>
                </p:nvGrpSpPr>
                <p:grpSpPr bwMode="auto">
                  <a:xfrm>
                    <a:off x="816" y="720"/>
                    <a:ext cx="4128" cy="48"/>
                    <a:chOff x="912" y="2016"/>
                    <a:chExt cx="4128" cy="48"/>
                  </a:xfrm>
                </p:grpSpPr>
                <p:sp>
                  <p:nvSpPr>
                    <p:cNvPr id="65" name="Line 2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2064"/>
                      <a:ext cx="1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92" y="2064"/>
                      <a:ext cx="1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2160" y="2016"/>
                      <a:ext cx="1632" cy="48"/>
                    </a:xfrm>
                    <a:custGeom>
                      <a:avLst/>
                      <a:gdLst>
                        <a:gd name="T0" fmla="*/ 0 w 1632"/>
                        <a:gd name="T1" fmla="*/ 48 h 48"/>
                        <a:gd name="T2" fmla="*/ 816 w 1632"/>
                        <a:gd name="T3" fmla="*/ 0 h 48"/>
                        <a:gd name="T4" fmla="*/ 1632 w 1632"/>
                        <a:gd name="T5" fmla="*/ 48 h 48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632" h="48">
                          <a:moveTo>
                            <a:pt x="0" y="48"/>
                          </a:moveTo>
                          <a:cubicBezTo>
                            <a:pt x="272" y="24"/>
                            <a:pt x="544" y="0"/>
                            <a:pt x="816" y="0"/>
                          </a:cubicBezTo>
                          <a:cubicBezTo>
                            <a:pt x="1088" y="0"/>
                            <a:pt x="1496" y="40"/>
                            <a:pt x="1632" y="48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1" name="Line 241"/>
                <p:cNvSpPr>
                  <a:spLocks noChangeShapeType="1"/>
                </p:cNvSpPr>
                <p:nvPr/>
              </p:nvSpPr>
              <p:spPr bwMode="auto">
                <a:xfrm>
                  <a:off x="816" y="38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242"/>
                <p:cNvSpPr>
                  <a:spLocks noChangeShapeType="1"/>
                </p:cNvSpPr>
                <p:nvPr/>
              </p:nvSpPr>
              <p:spPr bwMode="auto">
                <a:xfrm>
                  <a:off x="4944" y="38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" name="AutoShape 243"/>
              <p:cNvSpPr>
                <a:spLocks noChangeArrowheads="1"/>
              </p:cNvSpPr>
              <p:nvPr/>
            </p:nvSpPr>
            <p:spPr bwMode="auto">
              <a:xfrm flipH="1" flipV="1">
                <a:off x="3312" y="744"/>
                <a:ext cx="632" cy="792"/>
              </a:xfrm>
              <a:prstGeom prst="curvedLeftArrow">
                <a:avLst>
                  <a:gd name="adj1" fmla="val 35379"/>
                  <a:gd name="adj2" fmla="val 60442"/>
                  <a:gd name="adj3" fmla="val 36032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AutoShape 244"/>
              <p:cNvSpPr>
                <a:spLocks noChangeArrowheads="1"/>
              </p:cNvSpPr>
              <p:nvPr/>
            </p:nvSpPr>
            <p:spPr bwMode="auto">
              <a:xfrm flipH="1" flipV="1">
                <a:off x="1008" y="888"/>
                <a:ext cx="632" cy="792"/>
              </a:xfrm>
              <a:prstGeom prst="curvedLeftArrow">
                <a:avLst>
                  <a:gd name="adj1" fmla="val 35379"/>
                  <a:gd name="adj2" fmla="val 60442"/>
                  <a:gd name="adj3" fmla="val 36032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245"/>
              <p:cNvSpPr>
                <a:spLocks noChangeShapeType="1"/>
              </p:cNvSpPr>
              <p:nvPr/>
            </p:nvSpPr>
            <p:spPr bwMode="auto">
              <a:xfrm>
                <a:off x="816" y="2592"/>
                <a:ext cx="412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4" name="Group 246"/>
              <p:cNvGrpSpPr>
                <a:grpSpLocks/>
              </p:cNvGrpSpPr>
              <p:nvPr/>
            </p:nvGrpSpPr>
            <p:grpSpPr bwMode="auto">
              <a:xfrm>
                <a:off x="1676" y="3168"/>
                <a:ext cx="3072" cy="960"/>
                <a:chOff x="1248" y="1008"/>
                <a:chExt cx="3072" cy="2160"/>
              </a:xfrm>
            </p:grpSpPr>
            <p:sp>
              <p:nvSpPr>
                <p:cNvPr id="58" name="Line 247"/>
                <p:cNvSpPr>
                  <a:spLocks noChangeShapeType="1"/>
                </p:cNvSpPr>
                <p:nvPr/>
              </p:nvSpPr>
              <p:spPr bwMode="auto">
                <a:xfrm>
                  <a:off x="1248" y="1008"/>
                  <a:ext cx="0" cy="21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248"/>
                <p:cNvSpPr>
                  <a:spLocks noChangeShapeType="1"/>
                </p:cNvSpPr>
                <p:nvPr/>
              </p:nvSpPr>
              <p:spPr bwMode="auto">
                <a:xfrm>
                  <a:off x="1248" y="3168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1" name="Group 249"/>
              <p:cNvGrpSpPr>
                <a:grpSpLocks/>
              </p:cNvGrpSpPr>
              <p:nvPr/>
            </p:nvGrpSpPr>
            <p:grpSpPr bwMode="auto">
              <a:xfrm>
                <a:off x="2095" y="3840"/>
                <a:ext cx="1057" cy="288"/>
                <a:chOff x="1247" y="2832"/>
                <a:chExt cx="1057" cy="672"/>
              </a:xfrm>
            </p:grpSpPr>
            <p:sp>
              <p:nvSpPr>
                <p:cNvPr id="56" name="Line 250"/>
                <p:cNvSpPr>
                  <a:spLocks noChangeShapeType="1"/>
                </p:cNvSpPr>
                <p:nvPr/>
              </p:nvSpPr>
              <p:spPr bwMode="auto">
                <a:xfrm>
                  <a:off x="2304" y="2832"/>
                  <a:ext cx="0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Freeform 251"/>
                <p:cNvSpPr>
                  <a:spLocks/>
                </p:cNvSpPr>
                <p:nvPr/>
              </p:nvSpPr>
              <p:spPr bwMode="auto">
                <a:xfrm>
                  <a:off x="1247" y="2834"/>
                  <a:ext cx="1050" cy="664"/>
                </a:xfrm>
                <a:custGeom>
                  <a:avLst/>
                  <a:gdLst>
                    <a:gd name="T0" fmla="*/ 0 w 1050"/>
                    <a:gd name="T1" fmla="*/ 664 h 664"/>
                    <a:gd name="T2" fmla="*/ 56 w 1050"/>
                    <a:gd name="T3" fmla="*/ 545 h 664"/>
                    <a:gd name="T4" fmla="*/ 734 w 1050"/>
                    <a:gd name="T5" fmla="*/ 466 h 664"/>
                    <a:gd name="T6" fmla="*/ 782 w 1050"/>
                    <a:gd name="T7" fmla="*/ 450 h 664"/>
                    <a:gd name="T8" fmla="*/ 805 w 1050"/>
                    <a:gd name="T9" fmla="*/ 443 h 664"/>
                    <a:gd name="T10" fmla="*/ 979 w 1050"/>
                    <a:gd name="T11" fmla="*/ 285 h 664"/>
                    <a:gd name="T12" fmla="*/ 1003 w 1050"/>
                    <a:gd name="T13" fmla="*/ 237 h 664"/>
                    <a:gd name="T14" fmla="*/ 1026 w 1050"/>
                    <a:gd name="T15" fmla="*/ 135 h 664"/>
                    <a:gd name="T16" fmla="*/ 1050 w 1050"/>
                    <a:gd name="T17" fmla="*/ 0 h 6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50" h="664">
                      <a:moveTo>
                        <a:pt x="0" y="664"/>
                      </a:moveTo>
                      <a:cubicBezTo>
                        <a:pt x="26" y="625"/>
                        <a:pt x="14" y="574"/>
                        <a:pt x="56" y="545"/>
                      </a:cubicBezTo>
                      <a:cubicBezTo>
                        <a:pt x="210" y="440"/>
                        <a:pt x="603" y="469"/>
                        <a:pt x="734" y="466"/>
                      </a:cubicBezTo>
                      <a:cubicBezTo>
                        <a:pt x="750" y="461"/>
                        <a:pt x="766" y="455"/>
                        <a:pt x="782" y="450"/>
                      </a:cubicBezTo>
                      <a:cubicBezTo>
                        <a:pt x="790" y="448"/>
                        <a:pt x="805" y="443"/>
                        <a:pt x="805" y="443"/>
                      </a:cubicBezTo>
                      <a:cubicBezTo>
                        <a:pt x="876" y="395"/>
                        <a:pt x="930" y="356"/>
                        <a:pt x="979" y="285"/>
                      </a:cubicBezTo>
                      <a:cubicBezTo>
                        <a:pt x="998" y="228"/>
                        <a:pt x="973" y="295"/>
                        <a:pt x="1003" y="237"/>
                      </a:cubicBezTo>
                      <a:cubicBezTo>
                        <a:pt x="1019" y="206"/>
                        <a:pt x="1018" y="168"/>
                        <a:pt x="1026" y="135"/>
                      </a:cubicBezTo>
                      <a:cubicBezTo>
                        <a:pt x="1037" y="89"/>
                        <a:pt x="1050" y="48"/>
                        <a:pt x="1050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" name="Group 252"/>
              <p:cNvGrpSpPr>
                <a:grpSpLocks/>
              </p:cNvGrpSpPr>
              <p:nvPr/>
            </p:nvGrpSpPr>
            <p:grpSpPr bwMode="auto">
              <a:xfrm>
                <a:off x="1824" y="3792"/>
                <a:ext cx="528" cy="336"/>
                <a:chOff x="1334" y="2832"/>
                <a:chExt cx="1066" cy="681"/>
              </a:xfrm>
            </p:grpSpPr>
            <p:sp>
              <p:nvSpPr>
                <p:cNvPr id="54" name="Freeform 253"/>
                <p:cNvSpPr>
                  <a:spLocks/>
                </p:cNvSpPr>
                <p:nvPr/>
              </p:nvSpPr>
              <p:spPr bwMode="auto">
                <a:xfrm>
                  <a:off x="1334" y="2832"/>
                  <a:ext cx="1066" cy="681"/>
                </a:xfrm>
                <a:custGeom>
                  <a:avLst/>
                  <a:gdLst>
                    <a:gd name="T0" fmla="*/ 0 w 1085"/>
                    <a:gd name="T1" fmla="*/ 736 h 655"/>
                    <a:gd name="T2" fmla="*/ 217 w 1085"/>
                    <a:gd name="T3" fmla="*/ 613 h 655"/>
                    <a:gd name="T4" fmla="*/ 471 w 1085"/>
                    <a:gd name="T5" fmla="*/ 603 h 655"/>
                    <a:gd name="T6" fmla="*/ 636 w 1085"/>
                    <a:gd name="T7" fmla="*/ 595 h 655"/>
                    <a:gd name="T8" fmla="*/ 771 w 1085"/>
                    <a:gd name="T9" fmla="*/ 550 h 655"/>
                    <a:gd name="T10" fmla="*/ 816 w 1085"/>
                    <a:gd name="T11" fmla="*/ 533 h 655"/>
                    <a:gd name="T12" fmla="*/ 869 w 1085"/>
                    <a:gd name="T13" fmla="*/ 471 h 655"/>
                    <a:gd name="T14" fmla="*/ 988 w 1085"/>
                    <a:gd name="T15" fmla="*/ 230 h 655"/>
                    <a:gd name="T16" fmla="*/ 1011 w 1085"/>
                    <a:gd name="T17" fmla="*/ 151 h 655"/>
                    <a:gd name="T18" fmla="*/ 1019 w 1085"/>
                    <a:gd name="T19" fmla="*/ 125 h 655"/>
                    <a:gd name="T20" fmla="*/ 1026 w 1085"/>
                    <a:gd name="T21" fmla="*/ 0 h 6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85" h="655">
                      <a:moveTo>
                        <a:pt x="0" y="655"/>
                      </a:moveTo>
                      <a:cubicBezTo>
                        <a:pt x="35" y="555"/>
                        <a:pt x="133" y="549"/>
                        <a:pt x="229" y="545"/>
                      </a:cubicBezTo>
                      <a:cubicBezTo>
                        <a:pt x="318" y="541"/>
                        <a:pt x="408" y="540"/>
                        <a:pt x="497" y="537"/>
                      </a:cubicBezTo>
                      <a:cubicBezTo>
                        <a:pt x="555" y="535"/>
                        <a:pt x="613" y="532"/>
                        <a:pt x="671" y="529"/>
                      </a:cubicBezTo>
                      <a:cubicBezTo>
                        <a:pt x="719" y="513"/>
                        <a:pt x="765" y="504"/>
                        <a:pt x="813" y="490"/>
                      </a:cubicBezTo>
                      <a:cubicBezTo>
                        <a:pt x="829" y="485"/>
                        <a:pt x="861" y="474"/>
                        <a:pt x="861" y="474"/>
                      </a:cubicBezTo>
                      <a:cubicBezTo>
                        <a:pt x="889" y="454"/>
                        <a:pt x="887" y="437"/>
                        <a:pt x="916" y="419"/>
                      </a:cubicBezTo>
                      <a:cubicBezTo>
                        <a:pt x="968" y="341"/>
                        <a:pt x="1012" y="295"/>
                        <a:pt x="1042" y="205"/>
                      </a:cubicBezTo>
                      <a:cubicBezTo>
                        <a:pt x="1050" y="181"/>
                        <a:pt x="1058" y="158"/>
                        <a:pt x="1066" y="134"/>
                      </a:cubicBezTo>
                      <a:cubicBezTo>
                        <a:pt x="1069" y="126"/>
                        <a:pt x="1074" y="111"/>
                        <a:pt x="1074" y="111"/>
                      </a:cubicBezTo>
                      <a:cubicBezTo>
                        <a:pt x="1085" y="42"/>
                        <a:pt x="1082" y="79"/>
                        <a:pt x="1082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54"/>
                <p:cNvSpPr>
                  <a:spLocks noChangeShapeType="1"/>
                </p:cNvSpPr>
                <p:nvPr/>
              </p:nvSpPr>
              <p:spPr bwMode="auto">
                <a:xfrm>
                  <a:off x="2400" y="2832"/>
                  <a:ext cx="0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255"/>
              <p:cNvGrpSpPr>
                <a:grpSpLocks/>
              </p:cNvGrpSpPr>
              <p:nvPr/>
            </p:nvGrpSpPr>
            <p:grpSpPr bwMode="auto">
              <a:xfrm>
                <a:off x="2448" y="3120"/>
                <a:ext cx="288" cy="1008"/>
                <a:chOff x="2928" y="1488"/>
                <a:chExt cx="576" cy="2016"/>
              </a:xfrm>
            </p:grpSpPr>
            <p:sp>
              <p:nvSpPr>
                <p:cNvPr id="52" name="Line 256"/>
                <p:cNvSpPr>
                  <a:spLocks noChangeShapeType="1"/>
                </p:cNvSpPr>
                <p:nvPr/>
              </p:nvSpPr>
              <p:spPr bwMode="auto">
                <a:xfrm flipH="1">
                  <a:off x="2928" y="1488"/>
                  <a:ext cx="576" cy="201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3504" y="1488"/>
                  <a:ext cx="0" cy="201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6" name="Group 258"/>
              <p:cNvGrpSpPr>
                <a:grpSpLocks/>
              </p:cNvGrpSpPr>
              <p:nvPr/>
            </p:nvGrpSpPr>
            <p:grpSpPr bwMode="auto">
              <a:xfrm>
                <a:off x="2832" y="3120"/>
                <a:ext cx="288" cy="1008"/>
                <a:chOff x="4560" y="1488"/>
                <a:chExt cx="576" cy="2016"/>
              </a:xfrm>
            </p:grpSpPr>
            <p:sp>
              <p:nvSpPr>
                <p:cNvPr id="50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4560" y="1488"/>
                  <a:ext cx="576" cy="201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5136" y="1488"/>
                  <a:ext cx="0" cy="201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" name="Text Box 261"/>
              <p:cNvSpPr txBox="1">
                <a:spLocks noChangeArrowheads="1"/>
              </p:cNvSpPr>
              <p:nvPr/>
            </p:nvSpPr>
            <p:spPr bwMode="auto">
              <a:xfrm>
                <a:off x="964" y="3168"/>
                <a:ext cx="448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itchFamily="18" charset="0"/>
                    <a:cs typeface="Arial" charset="0"/>
                  </a:rPr>
                  <a:t>Torque</a:t>
                </a:r>
              </a:p>
            </p:txBody>
          </p:sp>
          <p:grpSp>
            <p:nvGrpSpPr>
              <p:cNvPr id="114" name="Group 262"/>
              <p:cNvGrpSpPr>
                <a:grpSpLocks/>
              </p:cNvGrpSpPr>
              <p:nvPr/>
            </p:nvGrpSpPr>
            <p:grpSpPr bwMode="auto">
              <a:xfrm>
                <a:off x="6" y="3686"/>
                <a:ext cx="1736" cy="292"/>
                <a:chOff x="1000" y="3686"/>
                <a:chExt cx="1736" cy="292"/>
              </a:xfrm>
            </p:grpSpPr>
            <p:sp>
              <p:nvSpPr>
                <p:cNvPr id="48" name="Text Box 263"/>
                <p:cNvSpPr txBox="1">
                  <a:spLocks noChangeArrowheads="1"/>
                </p:cNvSpPr>
                <p:nvPr/>
              </p:nvSpPr>
              <p:spPr bwMode="auto">
                <a:xfrm>
                  <a:off x="1000" y="3686"/>
                  <a:ext cx="1005" cy="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100" b="1" dirty="0">
                      <a:cs typeface="Arial" charset="0"/>
                    </a:rPr>
                    <a:t>TARGET</a:t>
                  </a:r>
                </a:p>
                <a:p>
                  <a:pPr algn="ctr" eaLnBrk="0" hangingPunct="0"/>
                  <a:r>
                    <a:rPr lang="en-US" sz="1100" b="1" dirty="0">
                      <a:cs typeface="Arial" charset="0"/>
                    </a:rPr>
                    <a:t>(SEATING TORQUE)</a:t>
                  </a:r>
                </a:p>
              </p:txBody>
            </p:sp>
            <p:sp>
              <p:nvSpPr>
                <p:cNvPr id="49" name="Line 264"/>
                <p:cNvSpPr>
                  <a:spLocks noChangeShapeType="1"/>
                </p:cNvSpPr>
                <p:nvPr/>
              </p:nvSpPr>
              <p:spPr bwMode="auto">
                <a:xfrm>
                  <a:off x="1872" y="3782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5" name="Group 265"/>
              <p:cNvGrpSpPr>
                <a:grpSpLocks/>
              </p:cNvGrpSpPr>
              <p:nvPr/>
            </p:nvGrpSpPr>
            <p:grpSpPr bwMode="auto">
              <a:xfrm>
                <a:off x="3122" y="3014"/>
                <a:ext cx="2227" cy="292"/>
                <a:chOff x="3360" y="3014"/>
                <a:chExt cx="1620" cy="292"/>
              </a:xfrm>
            </p:grpSpPr>
            <p:sp>
              <p:nvSpPr>
                <p:cNvPr id="46" name="Text Box 266"/>
                <p:cNvSpPr txBox="1">
                  <a:spLocks noChangeArrowheads="1"/>
                </p:cNvSpPr>
                <p:nvPr/>
              </p:nvSpPr>
              <p:spPr bwMode="auto">
                <a:xfrm>
                  <a:off x="4318" y="3014"/>
                  <a:ext cx="662" cy="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100" dirty="0">
                      <a:cs typeface="Arial" charset="0"/>
                    </a:rPr>
                    <a:t>TARGET TORQUE</a:t>
                  </a:r>
                </a:p>
                <a:p>
                  <a:pPr algn="ctr"/>
                  <a:r>
                    <a:rPr lang="en-US" sz="1100" dirty="0">
                      <a:cs typeface="Arial" charset="0"/>
                    </a:rPr>
                    <a:t>FINAL</a:t>
                  </a:r>
                </a:p>
              </p:txBody>
            </p:sp>
            <p:sp>
              <p:nvSpPr>
                <p:cNvPr id="47" name="Line 267"/>
                <p:cNvSpPr>
                  <a:spLocks noChangeShapeType="1"/>
                </p:cNvSpPr>
                <p:nvPr/>
              </p:nvSpPr>
              <p:spPr bwMode="auto">
                <a:xfrm flipH="1" flipV="1">
                  <a:off x="3360" y="3120"/>
                  <a:ext cx="96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" name="Group 268"/>
              <p:cNvGrpSpPr>
                <a:grpSpLocks/>
              </p:cNvGrpSpPr>
              <p:nvPr/>
            </p:nvGrpSpPr>
            <p:grpSpPr bwMode="auto">
              <a:xfrm>
                <a:off x="1454" y="3744"/>
                <a:ext cx="1042" cy="288"/>
                <a:chOff x="1454" y="3744"/>
                <a:chExt cx="1042" cy="288"/>
              </a:xfrm>
            </p:grpSpPr>
            <p:sp>
              <p:nvSpPr>
                <p:cNvPr id="42" name="Line 269"/>
                <p:cNvSpPr>
                  <a:spLocks noChangeShapeType="1"/>
                </p:cNvSpPr>
                <p:nvPr/>
              </p:nvSpPr>
              <p:spPr bwMode="auto">
                <a:xfrm>
                  <a:off x="1454" y="3936"/>
                  <a:ext cx="94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270"/>
                <p:cNvSpPr>
                  <a:spLocks noChangeShapeType="1"/>
                </p:cNvSpPr>
                <p:nvPr/>
              </p:nvSpPr>
              <p:spPr bwMode="auto">
                <a:xfrm>
                  <a:off x="1454" y="3744"/>
                  <a:ext cx="94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Freeform 271"/>
                <p:cNvSpPr>
                  <a:spLocks/>
                </p:cNvSpPr>
                <p:nvPr/>
              </p:nvSpPr>
              <p:spPr bwMode="auto">
                <a:xfrm>
                  <a:off x="1791" y="3842"/>
                  <a:ext cx="166" cy="190"/>
                </a:xfrm>
                <a:custGeom>
                  <a:avLst/>
                  <a:gdLst>
                    <a:gd name="T0" fmla="*/ 0 w 166"/>
                    <a:gd name="T1" fmla="*/ 0 h 190"/>
                    <a:gd name="T2" fmla="*/ 63 w 166"/>
                    <a:gd name="T3" fmla="*/ 126 h 190"/>
                    <a:gd name="T4" fmla="*/ 166 w 166"/>
                    <a:gd name="T5" fmla="*/ 190 h 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6" h="190">
                      <a:moveTo>
                        <a:pt x="0" y="0"/>
                      </a:moveTo>
                      <a:cubicBezTo>
                        <a:pt x="13" y="52"/>
                        <a:pt x="16" y="95"/>
                        <a:pt x="63" y="126"/>
                      </a:cubicBezTo>
                      <a:cubicBezTo>
                        <a:pt x="87" y="162"/>
                        <a:pt x="128" y="171"/>
                        <a:pt x="166" y="190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Freeform 272"/>
                <p:cNvSpPr>
                  <a:spLocks/>
                </p:cNvSpPr>
                <p:nvPr/>
              </p:nvSpPr>
              <p:spPr bwMode="auto">
                <a:xfrm>
                  <a:off x="2352" y="3792"/>
                  <a:ext cx="144" cy="144"/>
                </a:xfrm>
                <a:custGeom>
                  <a:avLst/>
                  <a:gdLst>
                    <a:gd name="T0" fmla="*/ 0 w 166"/>
                    <a:gd name="T1" fmla="*/ 0 h 190"/>
                    <a:gd name="T2" fmla="*/ 42 w 166"/>
                    <a:gd name="T3" fmla="*/ 55 h 190"/>
                    <a:gd name="T4" fmla="*/ 108 w 166"/>
                    <a:gd name="T5" fmla="*/ 83 h 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6" h="190">
                      <a:moveTo>
                        <a:pt x="0" y="0"/>
                      </a:moveTo>
                      <a:cubicBezTo>
                        <a:pt x="13" y="52"/>
                        <a:pt x="16" y="95"/>
                        <a:pt x="63" y="126"/>
                      </a:cubicBezTo>
                      <a:cubicBezTo>
                        <a:pt x="87" y="162"/>
                        <a:pt x="128" y="171"/>
                        <a:pt x="166" y="190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9" name="Group 273"/>
              <p:cNvGrpSpPr>
                <a:grpSpLocks/>
              </p:cNvGrpSpPr>
              <p:nvPr/>
            </p:nvGrpSpPr>
            <p:grpSpPr bwMode="auto">
              <a:xfrm>
                <a:off x="2352" y="3024"/>
                <a:ext cx="1056" cy="288"/>
                <a:chOff x="2352" y="3024"/>
                <a:chExt cx="1056" cy="288"/>
              </a:xfrm>
            </p:grpSpPr>
            <p:sp>
              <p:nvSpPr>
                <p:cNvPr id="38" name="Line 274"/>
                <p:cNvSpPr>
                  <a:spLocks noChangeShapeType="1"/>
                </p:cNvSpPr>
                <p:nvPr/>
              </p:nvSpPr>
              <p:spPr bwMode="auto">
                <a:xfrm>
                  <a:off x="2352" y="3216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75"/>
                <p:cNvSpPr>
                  <a:spLocks noChangeShapeType="1"/>
                </p:cNvSpPr>
                <p:nvPr/>
              </p:nvSpPr>
              <p:spPr bwMode="auto">
                <a:xfrm>
                  <a:off x="2352" y="3024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Freeform 276"/>
                <p:cNvSpPr>
                  <a:spLocks/>
                </p:cNvSpPr>
                <p:nvPr/>
              </p:nvSpPr>
              <p:spPr bwMode="auto">
                <a:xfrm>
                  <a:off x="2736" y="3122"/>
                  <a:ext cx="260" cy="190"/>
                </a:xfrm>
                <a:custGeom>
                  <a:avLst/>
                  <a:gdLst>
                    <a:gd name="T0" fmla="*/ 0 w 166"/>
                    <a:gd name="T1" fmla="*/ 0 h 190"/>
                    <a:gd name="T2" fmla="*/ 243 w 166"/>
                    <a:gd name="T3" fmla="*/ 126 h 190"/>
                    <a:gd name="T4" fmla="*/ 637 w 166"/>
                    <a:gd name="T5" fmla="*/ 190 h 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6" h="190">
                      <a:moveTo>
                        <a:pt x="0" y="0"/>
                      </a:moveTo>
                      <a:cubicBezTo>
                        <a:pt x="13" y="52"/>
                        <a:pt x="16" y="95"/>
                        <a:pt x="63" y="126"/>
                      </a:cubicBezTo>
                      <a:cubicBezTo>
                        <a:pt x="87" y="162"/>
                        <a:pt x="128" y="171"/>
                        <a:pt x="166" y="190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Freeform 277"/>
                <p:cNvSpPr>
                  <a:spLocks/>
                </p:cNvSpPr>
                <p:nvPr/>
              </p:nvSpPr>
              <p:spPr bwMode="auto">
                <a:xfrm>
                  <a:off x="3106" y="3120"/>
                  <a:ext cx="227" cy="144"/>
                </a:xfrm>
                <a:custGeom>
                  <a:avLst/>
                  <a:gdLst>
                    <a:gd name="T0" fmla="*/ 0 w 166"/>
                    <a:gd name="T1" fmla="*/ 0 h 190"/>
                    <a:gd name="T2" fmla="*/ 161 w 166"/>
                    <a:gd name="T3" fmla="*/ 55 h 190"/>
                    <a:gd name="T4" fmla="*/ 424 w 166"/>
                    <a:gd name="T5" fmla="*/ 83 h 1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6" h="190">
                      <a:moveTo>
                        <a:pt x="0" y="0"/>
                      </a:moveTo>
                      <a:cubicBezTo>
                        <a:pt x="13" y="52"/>
                        <a:pt x="16" y="95"/>
                        <a:pt x="63" y="126"/>
                      </a:cubicBezTo>
                      <a:cubicBezTo>
                        <a:pt x="87" y="162"/>
                        <a:pt x="128" y="171"/>
                        <a:pt x="166" y="190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7" name="Group 278"/>
              <p:cNvGrpSpPr>
                <a:grpSpLocks/>
              </p:cNvGrpSpPr>
              <p:nvPr/>
            </p:nvGrpSpPr>
            <p:grpSpPr bwMode="auto">
              <a:xfrm rot="862200">
                <a:off x="3288" y="3365"/>
                <a:ext cx="1744" cy="521"/>
                <a:chOff x="3360" y="3008"/>
                <a:chExt cx="1744" cy="521"/>
              </a:xfrm>
            </p:grpSpPr>
            <p:sp>
              <p:nvSpPr>
                <p:cNvPr id="36" name="Text Box 279"/>
                <p:cNvSpPr txBox="1">
                  <a:spLocks noChangeArrowheads="1"/>
                </p:cNvSpPr>
                <p:nvPr/>
              </p:nvSpPr>
              <p:spPr bwMode="auto">
                <a:xfrm>
                  <a:off x="4229" y="3008"/>
                  <a:ext cx="875" cy="5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100" dirty="0">
                      <a:cs typeface="Arial" charset="0"/>
                    </a:rPr>
                    <a:t>TORQUE LOSS</a:t>
                  </a:r>
                </a:p>
                <a:p>
                  <a:pPr algn="ctr"/>
                  <a:r>
                    <a:rPr lang="en-US" sz="1100" dirty="0">
                      <a:cs typeface="Arial" charset="0"/>
                    </a:rPr>
                    <a:t>DUE TO UNEVEN</a:t>
                  </a:r>
                </a:p>
                <a:p>
                  <a:pPr algn="ctr"/>
                  <a:r>
                    <a:rPr lang="en-US" sz="1100" dirty="0">
                      <a:cs typeface="Arial" charset="0"/>
                    </a:rPr>
                    <a:t>CLAMPLOAD</a:t>
                  </a:r>
                </a:p>
                <a:p>
                  <a:pPr algn="ctr"/>
                  <a:r>
                    <a:rPr lang="en-US" sz="1100" dirty="0">
                      <a:cs typeface="Arial" charset="0"/>
                    </a:rPr>
                    <a:t>DISTRIBUTION</a:t>
                  </a:r>
                </a:p>
              </p:txBody>
            </p:sp>
            <p:sp>
              <p:nvSpPr>
                <p:cNvPr id="37" name="Line 280"/>
                <p:cNvSpPr>
                  <a:spLocks noChangeShapeType="1"/>
                </p:cNvSpPr>
                <p:nvPr/>
              </p:nvSpPr>
              <p:spPr bwMode="auto">
                <a:xfrm flipH="1" flipV="1">
                  <a:off x="3360" y="3120"/>
                  <a:ext cx="96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" name="Text Box 281"/>
              <p:cNvSpPr txBox="1">
                <a:spLocks noChangeArrowheads="1"/>
              </p:cNvSpPr>
              <p:nvPr/>
            </p:nvSpPr>
            <p:spPr bwMode="auto">
              <a:xfrm>
                <a:off x="2292" y="2217"/>
                <a:ext cx="1334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3300"/>
                    </a:solidFill>
                    <a:cs typeface="Arial" charset="0"/>
                  </a:rPr>
                  <a:t>Part Distortion</a:t>
                </a:r>
              </a:p>
            </p:txBody>
          </p:sp>
        </p:grpSp>
      </p:grpSp>
      <p:sp>
        <p:nvSpPr>
          <p:cNvPr id="288" name="Rectangle 287"/>
          <p:cNvSpPr/>
          <p:nvPr/>
        </p:nvSpPr>
        <p:spPr>
          <a:xfrm>
            <a:off x="2438400" y="5562600"/>
            <a:ext cx="4495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/>
              <a:t>CONSULTANCY</a:t>
            </a:r>
            <a:r>
              <a:rPr lang="en-IN" sz="3200" b="1" dirty="0" smtClean="0"/>
              <a:t> </a:t>
            </a:r>
            <a:r>
              <a:rPr lang="en-IN" sz="2000" b="1" dirty="0" smtClean="0"/>
              <a:t>ON BOLTING  SOLUTION</a:t>
            </a:r>
            <a:endParaRPr lang="en-US" sz="2000" b="1" dirty="0"/>
          </a:p>
        </p:txBody>
      </p:sp>
      <p:pic>
        <p:nvPicPr>
          <p:cNvPr id="289" name="Picture 2" descr="Image result for Image of showing dir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1520291" cy="1143000"/>
          </a:xfrm>
          <a:prstGeom prst="rect">
            <a:avLst/>
          </a:prstGeom>
          <a:noFill/>
        </p:spPr>
      </p:pic>
      <p:pic>
        <p:nvPicPr>
          <p:cNvPr id="290" name="Picture 289" descr="PAT_Logo_Final-0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52400" y="1447800"/>
            <a:ext cx="1676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PERQ FACTOR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239000" y="4724400"/>
            <a:ext cx="1676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CPC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239000" y="1143000"/>
            <a:ext cx="1676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LCA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04800" y="4800600"/>
            <a:ext cx="1752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TPM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474559" y="3335442"/>
            <a:ext cx="1253819" cy="3741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7446860" y="3221141"/>
            <a:ext cx="1253819" cy="2979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3962400" y="609600"/>
            <a:ext cx="1253819" cy="2979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970521" y="5677898"/>
            <a:ext cx="1253819" cy="2979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AT_Logo_Final-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Rectangle 15"/>
          <p:cNvSpPr/>
          <p:nvPr/>
        </p:nvSpPr>
        <p:spPr>
          <a:xfrm>
            <a:off x="3505200" y="6248400"/>
            <a:ext cx="3124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Cost Management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7" name="Picture 16" descr="PAT_Logo_Final-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1676400"/>
            <a:ext cx="4038600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LOGO\FIRE_BIRD_LOG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2800" y="4876800"/>
            <a:ext cx="1428750" cy="1071920"/>
          </a:xfrm>
          <a:prstGeom prst="rect">
            <a:avLst/>
          </a:prstGeom>
          <a:noFill/>
        </p:spPr>
      </p:pic>
      <p:pic>
        <p:nvPicPr>
          <p:cNvPr id="5" name="Picture 4" descr="C:\Users\User\Desktop\LOGO\BOSC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62400"/>
            <a:ext cx="1428750" cy="1905000"/>
          </a:xfrm>
          <a:prstGeom prst="rect">
            <a:avLst/>
          </a:prstGeom>
          <a:noFill/>
        </p:spPr>
      </p:pic>
      <p:pic>
        <p:nvPicPr>
          <p:cNvPr id="7" name="Picture 16" descr="C:\Users\User\Desktop\kuke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2971800"/>
            <a:ext cx="1990165" cy="1990165"/>
          </a:xfrm>
          <a:prstGeom prst="rect">
            <a:avLst/>
          </a:prstGeom>
          <a:noFill/>
        </p:spPr>
      </p:pic>
      <p:pic>
        <p:nvPicPr>
          <p:cNvPr id="8" name="Picture 17" descr="C:\Users\User\Desktop\Mountz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95600" y="1524000"/>
            <a:ext cx="2000250" cy="1112441"/>
          </a:xfrm>
          <a:prstGeom prst="rect">
            <a:avLst/>
          </a:prstGeom>
          <a:noFill/>
        </p:spPr>
      </p:pic>
      <p:pic>
        <p:nvPicPr>
          <p:cNvPr id="10" name="Picture 19" descr="C:\Users\User\Desktop\stanley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36510" y="1371600"/>
            <a:ext cx="2276778" cy="1447800"/>
          </a:xfrm>
          <a:prstGeom prst="rect">
            <a:avLst/>
          </a:prstGeom>
          <a:noFill/>
        </p:spPr>
      </p:pic>
      <p:pic>
        <p:nvPicPr>
          <p:cNvPr id="11" name="Picture 20" descr="C:\Users\User\Desktop\AIRBOSS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4800" y="1295400"/>
            <a:ext cx="1412828" cy="1506072"/>
          </a:xfrm>
          <a:prstGeom prst="rect">
            <a:avLst/>
          </a:prstGeom>
          <a:noFill/>
        </p:spPr>
      </p:pic>
      <p:pic>
        <p:nvPicPr>
          <p:cNvPr id="12" name="Picture 2" descr="C:\Users\User\Desktop\LOGO\Capture (1)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2400" y="2819400"/>
            <a:ext cx="1928813" cy="1168400"/>
          </a:xfrm>
          <a:prstGeom prst="rect">
            <a:avLst/>
          </a:prstGeom>
          <a:noFill/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31044" y="692532"/>
            <a:ext cx="8272212" cy="6811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PAT BRANDS</a:t>
            </a:r>
            <a:endParaRPr kumimoji="0" lang="en-IN" sz="2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2895600"/>
            <a:ext cx="1447800" cy="161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4950159"/>
            <a:ext cx="1741956" cy="132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PAT_Logo_Final-0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90800" y="2819400"/>
            <a:ext cx="14478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 descr="PAT_Logo_Final-0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1000" y="30480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828800" y="533400"/>
            <a:ext cx="6705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PAT GLOBAL BRAND BASKETS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685800"/>
            <a:ext cx="640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/>
              <a:t>LIFE CYCLE ASSESMENT</a:t>
            </a:r>
            <a:endParaRPr lang="en-US" sz="4000" b="1" dirty="0"/>
          </a:p>
        </p:txBody>
      </p:sp>
      <p:pic>
        <p:nvPicPr>
          <p:cNvPr id="6" name="Picture 5" descr="Image result for meaning of lc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406082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s://upload.wikimedia.org/wikipedia/commons/thumb/5/55/Geely_assembly_line_in_Beilun%2C_Ningbo.JPG/220px-Geely_assembly_line_in_Beilun%2C_Ningb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2860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352800" y="53340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/>
              <a:t>WTL</a:t>
            </a:r>
            <a:endParaRPr lang="en-US" sz="3200" b="1" dirty="0"/>
          </a:p>
        </p:txBody>
      </p:sp>
      <p:pic>
        <p:nvPicPr>
          <p:cNvPr id="10" name="Picture 9" descr="PAT_Logo_Final-0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381000"/>
            <a:ext cx="640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/>
              <a:t>WE DO --- LIFE  CYCLE  ASSESMENT</a:t>
            </a:r>
            <a:endParaRPr lang="en-US" sz="2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219200"/>
          <a:ext cx="8305800" cy="4988374"/>
        </p:xfrm>
        <a:graphic>
          <a:graphicData uri="http://schemas.openxmlformats.org/drawingml/2006/table">
            <a:tbl>
              <a:tblPr/>
              <a:tblGrid>
                <a:gridCol w="1122888"/>
                <a:gridCol w="909005"/>
                <a:gridCol w="766414"/>
                <a:gridCol w="802061"/>
                <a:gridCol w="588178"/>
                <a:gridCol w="1532831"/>
                <a:gridCol w="2584423"/>
              </a:tblGrid>
              <a:tr h="177423">
                <a:tc gridSpan="7"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PERQ FACTOR ANALYSIS AND OUTCOME</a:t>
                      </a:r>
                    </a:p>
                  </a:txBody>
                  <a:tcPr marL="2860" marR="2860" marT="2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1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Applicable Tools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 application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Productivity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Ergonomy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Reliability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Quality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 come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Remarks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IMPACT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 conform to 4.0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Draws and waste  lots of Air , which is very costly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6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PULSE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 conform to 4.0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Draws and waste  lots of Air , which is very costly. Moreover recurring maintenance cost.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IMPACT with Pokyoka 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 conform to 4.0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Very good in super soft joint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Pulse with Pokyoka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 conform to 4.0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Good in hard joint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Angle Pneu cluch tool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 conform to 4.0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Raction is an issue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6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Direct drive Pneu w/o transducer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 conform to 4.0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Reaction is there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6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Direct drive with transducer PTS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 conform to 4.0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Higher life time and low life cycle cost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6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Battery Clutch w/o transducer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 conform to 4.0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High maintenance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Battery impact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 conform to 4.0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High maintenance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6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DC Battery  tool with tranducer and wi -fi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Conform to 4.0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Latest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technology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and ease of operation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DC NR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Conform to 4.0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Higher life time and low life cycle cost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8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Pulse with tranducer and masking controller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 conform to 4.0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Lower life , higher maintenance 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torquing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value as displayed is based on masking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alogrithm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,Dynamic torque at out put may be tested with external transducer to understand real time delivery torque.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Cluch elec sc driver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 conform to 4.0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 low torque , high maintenance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9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Cluch DC elec with pokeyokey Sc driver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Conform to 4.0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Low maintenance cost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61">
                <a:tc gridSpan="7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Commnets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: Right tool at right application is a MUST to achieve objective of application NEED</a:t>
                      </a:r>
                    </a:p>
                  </a:txBody>
                  <a:tcPr marL="2860" marR="2860" marT="2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PAT_Logo_Final-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4176</TotalTime>
  <Words>1267</Words>
  <Application>Microsoft Office PowerPoint</Application>
  <PresentationFormat>On-screen Show (4:3)</PresentationFormat>
  <Paragraphs>386</Paragraphs>
  <Slides>35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Concourse</vt:lpstr>
      <vt:lpstr>    PACE ASSEMBLY TOOLS</vt:lpstr>
      <vt:lpstr>OBJECTIVE</vt:lpstr>
      <vt:lpstr>    PACE ASSEMBLY TOOLS</vt:lpstr>
      <vt:lpstr>Slide 4</vt:lpstr>
      <vt:lpstr>    PACE ASSEMBLY TOOLS</vt:lpstr>
      <vt:lpstr>Slide 6</vt:lpstr>
      <vt:lpstr>Slide 7</vt:lpstr>
      <vt:lpstr>Slide 8</vt:lpstr>
      <vt:lpstr>Slide 9</vt:lpstr>
      <vt:lpstr>Slide 10</vt:lpstr>
      <vt:lpstr>Slide 11</vt:lpstr>
      <vt:lpstr>Slide 12</vt:lpstr>
      <vt:lpstr>    PACE ASSEMBLY TOOLS</vt:lpstr>
      <vt:lpstr>    PACE ASSEMBLY TOOLS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              Presence In India</vt:lpstr>
      <vt:lpstr>     The Era Of 4.0 – Stay Ahead</vt:lpstr>
      <vt:lpstr>      NAME TO RECOGNIZE</vt:lpstr>
      <vt:lpstr>      NAME TO RECOGNIZE</vt:lpstr>
      <vt:lpstr>      Consultancy For AL MBP project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PACE ASSEMBLY TOOLS</dc:title>
  <dc:creator>User</dc:creator>
  <cp:lastModifiedBy>HP</cp:lastModifiedBy>
  <cp:revision>380</cp:revision>
  <dcterms:created xsi:type="dcterms:W3CDTF">2006-08-16T00:00:00Z</dcterms:created>
  <dcterms:modified xsi:type="dcterms:W3CDTF">2020-09-08T05:43:25Z</dcterms:modified>
</cp:coreProperties>
</file>